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êu đề Bản chiếu">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vi-VN"/>
              <a:t>Bấm để sửa kiểu tiêu đề Bản cái</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3BC5027A-63EF-416C-B437-D309DC809A6A}" type="datetimeFigureOut">
              <a:rPr lang="en-US" smtClean="0"/>
              <a:t>4/7/2018</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291457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Ảnh Toàn cảnh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vi-VN"/>
              <a:t>Bấm biểu tượng để thêm hình ảnh</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3BC5027A-63EF-416C-B437-D309DC809A6A}" type="datetimeFigureOut">
              <a:rPr lang="en-US" smtClean="0"/>
              <a:t>4/7/2018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3480912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êu đề và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vi-VN"/>
              <a:t>Bấm để sửa kiểu tiêu đề Bản cái</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3BC5027A-63EF-416C-B437-D309DC809A6A}" type="datetimeFigureOut">
              <a:rPr lang="en-US" smtClean="0"/>
              <a:t>4/7/2018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1625046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ích dẫn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vi-VN"/>
              <a:t>Bấm để sửa kiểu tiêu đề Bản cái</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Chỉnh sửa kiểu văn bản của Bản cái</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3BC5027A-63EF-416C-B437-D309DC809A6A}" type="datetimeFigureOut">
              <a:rPr lang="en-US" smtClean="0"/>
              <a:t>4/7/2018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607165-2307-4655-915D-C7C71F947E2D}"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455983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nh Thiếp">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vi-VN"/>
              <a:t>Bấm để sửa kiểu tiêu đề Bản cái</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3BC5027A-63EF-416C-B437-D309DC809A6A}" type="datetimeFigureOut">
              <a:rPr lang="en-US" smtClean="0"/>
              <a:t>4/7/2018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13770525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ột">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vi-VN"/>
              <a:t>Bấm để sửa kiểu tiêu đề Bản cái</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3" name="Date Placeholder 2"/>
          <p:cNvSpPr>
            <a:spLocks noGrp="1"/>
          </p:cNvSpPr>
          <p:nvPr>
            <p:ph type="dt" sz="half" idx="10"/>
          </p:nvPr>
        </p:nvSpPr>
        <p:spPr/>
        <p:txBody>
          <a:bodyPr/>
          <a:lstStyle/>
          <a:p>
            <a:fld id="{3BC5027A-63EF-416C-B437-D309DC809A6A}" type="datetimeFigureOut">
              <a:rPr lang="en-US" smtClean="0"/>
              <a:t>4/7/2018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1805989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ột Hình ảnh">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vi-VN"/>
              <a:t>Bấm để sửa kiểu tiêu đề Bản cái</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3" name="Date Placeholder 2"/>
          <p:cNvSpPr>
            <a:spLocks noGrp="1"/>
          </p:cNvSpPr>
          <p:nvPr>
            <p:ph type="dt" sz="half" idx="10"/>
          </p:nvPr>
        </p:nvSpPr>
        <p:spPr/>
        <p:txBody>
          <a:bodyPr/>
          <a:lstStyle/>
          <a:p>
            <a:fld id="{3BC5027A-63EF-416C-B437-D309DC809A6A}" type="datetimeFigureOut">
              <a:rPr lang="en-US" smtClean="0"/>
              <a:t>4/7/2018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28266403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Vertical Text Placeholder 2"/>
          <p:cNvSpPr>
            <a:spLocks noGrp="1"/>
          </p:cNvSpPr>
          <p:nvPr>
            <p:ph type="body" orient="vert" idx="1"/>
          </p:nvPr>
        </p:nvSpPr>
        <p:spPr/>
        <p:txBody>
          <a:bodyPr vert="eaVert" anchor="t"/>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3BC5027A-63EF-416C-B437-D309DC809A6A}" type="datetimeFigureOut">
              <a:rPr lang="en-US" smtClean="0"/>
              <a:t>4/7/2018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2358471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vi-VN"/>
              <a:t>Bấm để sửa kiểu tiêu đề Bản cái</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3BC5027A-63EF-416C-B437-D309DC809A6A}" type="datetimeFigureOut">
              <a:rPr lang="en-US" smtClean="0"/>
              <a:t>4/7/2018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439782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idx="1"/>
          </p:nvPr>
        </p:nvSpPr>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3BC5027A-63EF-416C-B437-D309DC809A6A}" type="datetimeFigureOut">
              <a:rPr lang="en-US" smtClean="0"/>
              <a:t>4/7/2018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3502143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vi-VN"/>
              <a:t>Bấm để sửa kiểu tiêu đề Bản cái</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3BC5027A-63EF-416C-B437-D309DC809A6A}" type="datetimeFigureOut">
              <a:rPr lang="en-US" smtClean="0"/>
              <a:t>4/7/2018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3196839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Date Placeholder 4"/>
          <p:cNvSpPr>
            <a:spLocks noGrp="1"/>
          </p:cNvSpPr>
          <p:nvPr>
            <p:ph type="dt" sz="half" idx="10"/>
          </p:nvPr>
        </p:nvSpPr>
        <p:spPr/>
        <p:txBody>
          <a:bodyPr/>
          <a:lstStyle/>
          <a:p>
            <a:fld id="{3BC5027A-63EF-416C-B437-D309DC809A6A}" type="datetimeFigureOut">
              <a:rPr lang="en-US" smtClean="0"/>
              <a:t>4/7/2018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1470876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vi-VN"/>
              <a:t>Bấm để sửa kiểu tiêu đề Bản cái</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4" name="Content Placeholder 3"/>
          <p:cNvSpPr>
            <a:spLocks noGrp="1"/>
          </p:cNvSpPr>
          <p:nvPr>
            <p:ph sz="half" idx="2"/>
          </p:nvPr>
        </p:nvSpPr>
        <p:spPr>
          <a:xfrm>
            <a:off x="1141410" y="3073397"/>
            <a:ext cx="4878391" cy="2717801"/>
          </a:xfrm>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6" name="Content Placeholder 5"/>
          <p:cNvSpPr>
            <a:spLocks noGrp="1"/>
          </p:cNvSpPr>
          <p:nvPr>
            <p:ph sz="quarter" idx="4"/>
          </p:nvPr>
        </p:nvSpPr>
        <p:spPr>
          <a:xfrm>
            <a:off x="6172200" y="3073397"/>
            <a:ext cx="4875210" cy="2717801"/>
          </a:xfrm>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7" name="Date Placeholder 6"/>
          <p:cNvSpPr>
            <a:spLocks noGrp="1"/>
          </p:cNvSpPr>
          <p:nvPr>
            <p:ph type="dt" sz="half" idx="10"/>
          </p:nvPr>
        </p:nvSpPr>
        <p:spPr/>
        <p:txBody>
          <a:bodyPr/>
          <a:lstStyle/>
          <a:p>
            <a:fld id="{3BC5027A-63EF-416C-B437-D309DC809A6A}" type="datetimeFigureOut">
              <a:rPr lang="en-US" smtClean="0"/>
              <a:t>4/7/2018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3336996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Date Placeholder 2"/>
          <p:cNvSpPr>
            <a:spLocks noGrp="1"/>
          </p:cNvSpPr>
          <p:nvPr>
            <p:ph type="dt" sz="half" idx="10"/>
          </p:nvPr>
        </p:nvSpPr>
        <p:spPr/>
        <p:txBody>
          <a:bodyPr/>
          <a:lstStyle/>
          <a:p>
            <a:fld id="{3BC5027A-63EF-416C-B437-D309DC809A6A}" type="datetimeFigureOut">
              <a:rPr lang="en-US" smtClean="0"/>
              <a:t>4/7/2018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1082695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C5027A-63EF-416C-B437-D309DC809A6A}" type="datetimeFigureOut">
              <a:rPr lang="en-US" smtClean="0"/>
              <a:t>4/7/2018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3043142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vi-VN"/>
              <a:t>Bấm để sửa kiểu tiêu đề Bản cái</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3BC5027A-63EF-416C-B437-D309DC809A6A}" type="datetimeFigureOut">
              <a:rPr lang="en-US" smtClean="0"/>
              <a:t>4/7/2018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700542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vi-VN"/>
              <a:t>Bấm biểu tượng để thêm hình ảnh</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3BC5027A-63EF-416C-B437-D309DC809A6A}" type="datetimeFigureOut">
              <a:rPr lang="en-US" smtClean="0"/>
              <a:t>4/7/2018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607165-2307-4655-915D-C7C71F947E2D}" type="slidenum">
              <a:rPr lang="en-US" smtClean="0"/>
              <a:t>‹#›</a:t>
            </a:fld>
            <a:endParaRPr lang="en-US"/>
          </a:p>
        </p:txBody>
      </p:sp>
    </p:spTree>
    <p:extLst>
      <p:ext uri="{BB962C8B-B14F-4D97-AF65-F5344CB8AC3E}">
        <p14:creationId xmlns:p14="http://schemas.microsoft.com/office/powerpoint/2010/main" val="1158948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BC5027A-63EF-416C-B437-D309DC809A6A}" type="datetimeFigureOut">
              <a:rPr lang="en-US" smtClean="0"/>
              <a:t>4/7/2018</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1607165-2307-4655-915D-C7C71F947E2D}" type="slidenum">
              <a:rPr lang="en-US" smtClean="0"/>
              <a:t>‹#›</a:t>
            </a:fld>
            <a:endParaRPr lang="en-US"/>
          </a:p>
        </p:txBody>
      </p:sp>
    </p:spTree>
    <p:extLst>
      <p:ext uri="{BB962C8B-B14F-4D97-AF65-F5344CB8AC3E}">
        <p14:creationId xmlns:p14="http://schemas.microsoft.com/office/powerpoint/2010/main" val="3574373010"/>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E8F4FA6C-8658-4A86-BF10-728C252EDD78}"/>
              </a:ext>
            </a:extLst>
          </p:cNvPr>
          <p:cNvSpPr txBox="1"/>
          <p:nvPr/>
        </p:nvSpPr>
        <p:spPr>
          <a:xfrm>
            <a:off x="616226" y="224159"/>
            <a:ext cx="10959548" cy="187743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4400" dirty="0">
                <a:latin typeface="Times New Roman" panose="02020603050405020304" pitchFamily="18" charset="0"/>
                <a:cs typeface="Times New Roman" panose="02020603050405020304" pitchFamily="18" charset="0"/>
              </a:rPr>
              <a:t>BÀI TẬP </a:t>
            </a:r>
            <a:r>
              <a:rPr lang="en-US" sz="4400">
                <a:latin typeface="Times New Roman" panose="02020603050405020304" pitchFamily="18" charset="0"/>
                <a:cs typeface="Times New Roman" panose="02020603050405020304" pitchFamily="18" charset="0"/>
              </a:rPr>
              <a:t>LỚN LẬP TRÌNH DI ĐỘNG</a:t>
            </a:r>
            <a:endParaRPr lang="en-US" sz="4400" dirty="0">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ỨNG DỤNG TRA CỨU ĐỒ ĂN </a:t>
            </a:r>
          </a:p>
          <a:p>
            <a:pPr algn="ctr"/>
            <a:r>
              <a:rPr lang="en-US" sz="3600" dirty="0">
                <a:latin typeface="Times New Roman" panose="02020603050405020304" pitchFamily="18" charset="0"/>
                <a:cs typeface="Times New Roman" panose="02020603050405020304" pitchFamily="18" charset="0"/>
              </a:rPr>
              <a:t>NHÓM 1 - 57TH3</a:t>
            </a:r>
          </a:p>
        </p:txBody>
      </p:sp>
      <p:sp>
        <p:nvSpPr>
          <p:cNvPr id="7" name="Hộp Văn bản 6">
            <a:extLst>
              <a:ext uri="{FF2B5EF4-FFF2-40B4-BE49-F238E27FC236}">
                <a16:creationId xmlns:a16="http://schemas.microsoft.com/office/drawing/2014/main" id="{BB7767E9-A6F4-4AA7-88BF-17E5C4B9F23D}"/>
              </a:ext>
            </a:extLst>
          </p:cNvPr>
          <p:cNvSpPr txBox="1"/>
          <p:nvPr/>
        </p:nvSpPr>
        <p:spPr>
          <a:xfrm>
            <a:off x="2994991" y="2888974"/>
            <a:ext cx="8063947" cy="2677656"/>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			</a:t>
            </a:r>
            <a:r>
              <a:rPr lang="en-US" sz="2800">
                <a:latin typeface="Times New Roman" panose="02020603050405020304" pitchFamily="18" charset="0"/>
                <a:cs typeface="Times New Roman" panose="02020603050405020304" pitchFamily="18" charset="0"/>
              </a:rPr>
              <a:t>	Giảng </a:t>
            </a:r>
            <a:r>
              <a:rPr lang="en-US" sz="2800" dirty="0" err="1">
                <a:latin typeface="Times New Roman" panose="02020603050405020304" pitchFamily="18" charset="0"/>
                <a:cs typeface="Times New Roman" panose="02020603050405020304" pitchFamily="18" charset="0"/>
              </a:rPr>
              <a:t>viên</a:t>
            </a:r>
            <a:r>
              <a:rPr lang="en-US" sz="2800" dirty="0">
                <a:latin typeface="Times New Roman" panose="02020603050405020304" pitchFamily="18" charset="0"/>
                <a:cs typeface="Times New Roman" panose="02020603050405020304" pitchFamily="18" charset="0"/>
              </a:rPr>
              <a:t>: </a:t>
            </a:r>
            <a:r>
              <a:rPr lang="en-US" sz="2800">
                <a:latin typeface="Times New Roman" panose="02020603050405020304" pitchFamily="18" charset="0"/>
                <a:cs typeface="Times New Roman" panose="02020603050405020304" pitchFamily="18" charset="0"/>
              </a:rPr>
              <a:t>				Đỗ </a:t>
            </a:r>
            <a:r>
              <a:rPr lang="en-US" sz="2800" dirty="0" err="1">
                <a:latin typeface="Times New Roman" panose="02020603050405020304" pitchFamily="18" charset="0"/>
                <a:cs typeface="Times New Roman" panose="02020603050405020304" pitchFamily="18" charset="0"/>
              </a:rPr>
              <a:t>Oanh</a:t>
            </a:r>
            <a:r>
              <a:rPr lang="en-US" sz="2800" dirty="0">
                <a:latin typeface="Times New Roman" panose="02020603050405020304" pitchFamily="18" charset="0"/>
                <a:cs typeface="Times New Roman" panose="02020603050405020304" pitchFamily="18" charset="0"/>
              </a:rPr>
              <a:t> C</a:t>
            </a:r>
            <a:r>
              <a:rPr lang="vi-VN" sz="2800" dirty="0">
                <a:latin typeface="Times New Roman" panose="02020603050405020304" pitchFamily="18" charset="0"/>
                <a:cs typeface="Times New Roman" panose="02020603050405020304" pitchFamily="18" charset="0"/>
              </a:rPr>
              <a:t>ư</a:t>
            </a:r>
            <a:r>
              <a:rPr lang="en-US" sz="2800" dirty="0" err="1">
                <a:latin typeface="Times New Roman" panose="02020603050405020304" pitchFamily="18" charset="0"/>
                <a:cs typeface="Times New Roman" panose="02020603050405020304" pitchFamily="18" charset="0"/>
              </a:rPr>
              <a:t>ờng</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			</a:t>
            </a:r>
            <a:r>
              <a:rPr lang="en-US" sz="2800">
                <a:latin typeface="Times New Roman" panose="02020603050405020304" pitchFamily="18" charset="0"/>
                <a:cs typeface="Times New Roman" panose="02020603050405020304" pitchFamily="18" charset="0"/>
              </a:rPr>
              <a:t>	Sinh viên thực hiện: 	Nguyễn </a:t>
            </a:r>
            <a:r>
              <a:rPr lang="en-US" sz="2800" dirty="0" err="1">
                <a:latin typeface="Times New Roman" panose="02020603050405020304" pitchFamily="18" charset="0"/>
                <a:cs typeface="Times New Roman" panose="02020603050405020304" pitchFamily="18" charset="0"/>
              </a:rPr>
              <a:t>Viết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Tùng</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			</a:t>
            </a:r>
            <a:r>
              <a:rPr lang="en-US" sz="280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Đỗ</a:t>
            </a:r>
            <a:r>
              <a:rPr lang="en-US" sz="2800" dirty="0">
                <a:latin typeface="Times New Roman" panose="02020603050405020304" pitchFamily="18" charset="0"/>
                <a:cs typeface="Times New Roman" panose="02020603050405020304" pitchFamily="18" charset="0"/>
              </a:rPr>
              <a:t> Minh </a:t>
            </a:r>
            <a:r>
              <a:rPr lang="en-US" sz="2800" dirty="0" err="1">
                <a:latin typeface="Times New Roman" panose="02020603050405020304" pitchFamily="18" charset="0"/>
                <a:cs typeface="Times New Roman" panose="02020603050405020304" pitchFamily="18" charset="0"/>
              </a:rPr>
              <a:t>Hiếu</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Mạnh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Tuyên</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Lê</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Thế</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Anh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Nhân</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Lê</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Thị</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Hải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Ninh</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1505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2D598FB1-8951-496F-A9F0-42F9CB44809E}"/>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5" name="TextBox 2">
            <a:extLst>
              <a:ext uri="{FF2B5EF4-FFF2-40B4-BE49-F238E27FC236}">
                <a16:creationId xmlns:a16="http://schemas.microsoft.com/office/drawing/2014/main" id="{FE2039B8-EE84-47A3-811D-55922DC5B524}"/>
              </a:ext>
            </a:extLst>
          </p:cNvPr>
          <p:cNvSpPr txBox="1"/>
          <p:nvPr/>
        </p:nvSpPr>
        <p:spPr>
          <a:xfrm>
            <a:off x="914400" y="972930"/>
            <a:ext cx="5923722" cy="523220"/>
          </a:xfrm>
          <a:prstGeom prst="rect">
            <a:avLst/>
          </a:prstGeom>
          <a:noFill/>
        </p:spPr>
        <p:txBody>
          <a:bodyPr wrap="square" rtlCol="0">
            <a:spAutoFit/>
          </a:bodyPr>
          <a:lstStyle/>
          <a:p>
            <a:r>
              <a:rPr lang="en-US" sz="2800" dirty="0">
                <a:latin typeface="Times New Roman" pitchFamily="18" charset="0"/>
                <a:cs typeface="Times New Roman" pitchFamily="18" charset="0"/>
              </a:rPr>
              <a:t>7</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Giao</a:t>
            </a:r>
            <a:r>
              <a:rPr lang="en-US" sz="2800">
                <a:latin typeface="Times New Roman" pitchFamily="18" charset="0"/>
                <a:cs typeface="Times New Roman" pitchFamily="18" charset="0"/>
              </a:rPr>
              <a:t> diện giỏ hàng </a:t>
            </a:r>
            <a:endParaRPr lang="en-US" sz="2800" dirty="0">
              <a:latin typeface="Times New Roman" pitchFamily="18" charset="0"/>
              <a:cs typeface="Times New Roman" pitchFamily="18" charset="0"/>
            </a:endParaRPr>
          </a:p>
        </p:txBody>
      </p:sp>
      <p:pic>
        <p:nvPicPr>
          <p:cNvPr id="7" name="Hình ảnh 6">
            <a:extLst>
              <a:ext uri="{FF2B5EF4-FFF2-40B4-BE49-F238E27FC236}">
                <a16:creationId xmlns:a16="http://schemas.microsoft.com/office/drawing/2014/main" id="{12E7C267-E810-4FC2-B7A2-F250AFC713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496150"/>
            <a:ext cx="3280535" cy="5096806"/>
          </a:xfrm>
          <a:prstGeom prst="rect">
            <a:avLst/>
          </a:prstGeom>
        </p:spPr>
      </p:pic>
      <p:pic>
        <p:nvPicPr>
          <p:cNvPr id="9" name="Hình ảnh 8">
            <a:extLst>
              <a:ext uri="{FF2B5EF4-FFF2-40B4-BE49-F238E27FC236}">
                <a16:creationId xmlns:a16="http://schemas.microsoft.com/office/drawing/2014/main" id="{0E2342E4-FCE6-4B2C-8605-5C35096B32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7640" y="1496150"/>
            <a:ext cx="3280535" cy="5096806"/>
          </a:xfrm>
          <a:prstGeom prst="rect">
            <a:avLst/>
          </a:prstGeom>
        </p:spPr>
      </p:pic>
      <p:sp>
        <p:nvSpPr>
          <p:cNvPr id="10" name="Hộp Văn bản 9">
            <a:extLst>
              <a:ext uri="{FF2B5EF4-FFF2-40B4-BE49-F238E27FC236}">
                <a16:creationId xmlns:a16="http://schemas.microsoft.com/office/drawing/2014/main" id="{FA31F965-65DE-447C-B85E-17194A955EA4}"/>
              </a:ext>
            </a:extLst>
          </p:cNvPr>
          <p:cNvSpPr txBox="1"/>
          <p:nvPr/>
        </p:nvSpPr>
        <p:spPr>
          <a:xfrm>
            <a:off x="4359965" y="1722783"/>
            <a:ext cx="3637102" cy="4524315"/>
          </a:xfrm>
          <a:prstGeom prst="rect">
            <a:avLst/>
          </a:prstGeom>
          <a:noFill/>
        </p:spPr>
        <p:txBody>
          <a:bodyPr wrap="square" rtlCol="0">
            <a:spAutoFit/>
          </a:bodyPr>
          <a:lstStyle/>
          <a:p>
            <a:pPr marL="342900" indent="-342900">
              <a:buFontTx/>
              <a:buChar char="-"/>
            </a:pPr>
            <a:r>
              <a:rPr lang="en-US" sz="2400">
                <a:latin typeface="Times New Roman" panose="02020603050405020304" pitchFamily="18" charset="0"/>
                <a:cs typeface="Times New Roman" panose="02020603050405020304" pitchFamily="18" charset="0"/>
              </a:rPr>
              <a:t>Hiển thị danh sách, số l</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ợng các món ăn mà ng</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ời dùng đã chọn, tổng số tiền cần thanh toán</a:t>
            </a:r>
          </a:p>
          <a:p>
            <a:pPr marL="342900" indent="-342900">
              <a:buFontTx/>
              <a:buChar char="-"/>
            </a:pPr>
            <a:r>
              <a:rPr lang="en-US" sz="2400">
                <a:latin typeface="Times New Roman" panose="02020603050405020304" pitchFamily="18" charset="0"/>
                <a:cs typeface="Times New Roman" panose="02020603050405020304" pitchFamily="18" charset="0"/>
              </a:rPr>
              <a:t>Nếu thay đổi ý định và muốn xóa món nào đó thì chỉ cần ấn giữ, nối tiếp đó là 1 thông báo lựa chọn “xóa” để hủy món trong giỏ hàng</a:t>
            </a:r>
          </a:p>
          <a:p>
            <a:pPr marL="342900" indent="-342900">
              <a:buFontTx/>
              <a:buChar char="-"/>
            </a:pPr>
            <a:endParaRPr lang="en-US" sz="2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8573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811DBAE7-DF8C-4187-88B7-004DAA9B6BCC}"/>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5" name="TextBox 2">
            <a:extLst>
              <a:ext uri="{FF2B5EF4-FFF2-40B4-BE49-F238E27FC236}">
                <a16:creationId xmlns:a16="http://schemas.microsoft.com/office/drawing/2014/main" id="{8969590F-0A85-4480-AA57-D1777CCE3C19}"/>
              </a:ext>
            </a:extLst>
          </p:cNvPr>
          <p:cNvSpPr txBox="1"/>
          <p:nvPr/>
        </p:nvSpPr>
        <p:spPr>
          <a:xfrm>
            <a:off x="914400" y="972930"/>
            <a:ext cx="5923722" cy="523220"/>
          </a:xfrm>
          <a:prstGeom prst="rect">
            <a:avLst/>
          </a:prstGeom>
          <a:noFill/>
        </p:spPr>
        <p:txBody>
          <a:bodyPr wrap="square" rtlCol="0">
            <a:spAutoFit/>
          </a:bodyPr>
          <a:lstStyle/>
          <a:p>
            <a:r>
              <a:rPr lang="en-US" sz="2800" dirty="0">
                <a:latin typeface="Times New Roman" pitchFamily="18" charset="0"/>
                <a:cs typeface="Times New Roman" pitchFamily="18" charset="0"/>
              </a:rPr>
              <a:t>8</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Giao</a:t>
            </a:r>
            <a:r>
              <a:rPr lang="en-US" sz="2800">
                <a:latin typeface="Times New Roman" pitchFamily="18" charset="0"/>
                <a:cs typeface="Times New Roman" pitchFamily="18" charset="0"/>
              </a:rPr>
              <a:t> diện đặt hàng </a:t>
            </a:r>
            <a:endParaRPr lang="en-US" sz="2800" dirty="0">
              <a:latin typeface="Times New Roman" pitchFamily="18" charset="0"/>
              <a:cs typeface="Times New Roman" pitchFamily="18" charset="0"/>
            </a:endParaRPr>
          </a:p>
        </p:txBody>
      </p:sp>
      <p:pic>
        <p:nvPicPr>
          <p:cNvPr id="7" name="Hình ảnh 6">
            <a:extLst>
              <a:ext uri="{FF2B5EF4-FFF2-40B4-BE49-F238E27FC236}">
                <a16:creationId xmlns:a16="http://schemas.microsoft.com/office/drawing/2014/main" id="{B72C1EA5-1EAE-42F8-AD82-A1A33B3E0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399" y="1496150"/>
            <a:ext cx="3373300" cy="5096806"/>
          </a:xfrm>
          <a:prstGeom prst="rect">
            <a:avLst/>
          </a:prstGeom>
        </p:spPr>
      </p:pic>
      <p:pic>
        <p:nvPicPr>
          <p:cNvPr id="9" name="Hình ảnh 8">
            <a:extLst>
              <a:ext uri="{FF2B5EF4-FFF2-40B4-BE49-F238E27FC236}">
                <a16:creationId xmlns:a16="http://schemas.microsoft.com/office/drawing/2014/main" id="{AB683FF9-4F66-4BA3-BF83-A5310DAAB0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54875" y="1496150"/>
            <a:ext cx="3373300" cy="5096806"/>
          </a:xfrm>
          <a:prstGeom prst="rect">
            <a:avLst/>
          </a:prstGeom>
        </p:spPr>
      </p:pic>
      <p:sp>
        <p:nvSpPr>
          <p:cNvPr id="10" name="Hộp Văn bản 9">
            <a:extLst>
              <a:ext uri="{FF2B5EF4-FFF2-40B4-BE49-F238E27FC236}">
                <a16:creationId xmlns:a16="http://schemas.microsoft.com/office/drawing/2014/main" id="{D3A6AF6A-B142-4808-AB26-C9C9162F77CF}"/>
              </a:ext>
            </a:extLst>
          </p:cNvPr>
          <p:cNvSpPr txBox="1"/>
          <p:nvPr/>
        </p:nvSpPr>
        <p:spPr>
          <a:xfrm>
            <a:off x="4770783" y="1669774"/>
            <a:ext cx="3133520" cy="4524315"/>
          </a:xfrm>
          <a:prstGeom prst="rect">
            <a:avLst/>
          </a:prstGeom>
          <a:noFill/>
        </p:spPr>
        <p:txBody>
          <a:bodyPr wrap="square" rtlCol="0">
            <a:spAutoFit/>
          </a:bodyPr>
          <a:lstStyle/>
          <a:p>
            <a:pPr marL="342900" indent="-342900">
              <a:buFontTx/>
              <a:buChar char="-"/>
            </a:pPr>
            <a:r>
              <a:rPr lang="en-US" sz="2400">
                <a:latin typeface="Times New Roman" panose="02020603050405020304" pitchFamily="18" charset="0"/>
                <a:cs typeface="Times New Roman" panose="02020603050405020304" pitchFamily="18" charset="0"/>
              </a:rPr>
              <a:t>Khi ấn button Thanh toán, sẽ có 1 dialog thông báo xuất hiện, nhắc ng</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ời dùng nhập địa chỉ và để lại bình luận khi đặt hàng</a:t>
            </a:r>
          </a:p>
          <a:p>
            <a:pPr marL="342900" indent="-342900">
              <a:buFontTx/>
              <a:buChar char="-"/>
            </a:pPr>
            <a:r>
              <a:rPr lang="en-US" sz="2400">
                <a:latin typeface="Times New Roman" panose="02020603050405020304" pitchFamily="18" charset="0"/>
                <a:cs typeface="Times New Roman" panose="02020603050405020304" pitchFamily="18" charset="0"/>
              </a:rPr>
              <a:t>Phần nhập địa chỉ đã đ</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ợc nhúng API google giúp gợi ý chính xác vị trí của ng</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ời dùng</a:t>
            </a:r>
          </a:p>
        </p:txBody>
      </p:sp>
    </p:spTree>
    <p:extLst>
      <p:ext uri="{BB962C8B-B14F-4D97-AF65-F5344CB8AC3E}">
        <p14:creationId xmlns:p14="http://schemas.microsoft.com/office/powerpoint/2010/main" val="3610133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EBE3FB3A-D467-45BF-B306-7C29D9C941D1}"/>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5" name="TextBox 2">
            <a:extLst>
              <a:ext uri="{FF2B5EF4-FFF2-40B4-BE49-F238E27FC236}">
                <a16:creationId xmlns:a16="http://schemas.microsoft.com/office/drawing/2014/main" id="{6A7EFBBC-C41E-47C1-8D65-022D5282A8DA}"/>
              </a:ext>
            </a:extLst>
          </p:cNvPr>
          <p:cNvSpPr txBox="1"/>
          <p:nvPr/>
        </p:nvSpPr>
        <p:spPr>
          <a:xfrm>
            <a:off x="914400" y="972930"/>
            <a:ext cx="5923722" cy="523220"/>
          </a:xfrm>
          <a:prstGeom prst="rect">
            <a:avLst/>
          </a:prstGeom>
          <a:noFill/>
        </p:spPr>
        <p:txBody>
          <a:bodyPr wrap="square" rtlCol="0">
            <a:spAutoFit/>
          </a:bodyPr>
          <a:lstStyle/>
          <a:p>
            <a:r>
              <a:rPr lang="en-US" sz="2800" dirty="0">
                <a:latin typeface="Times New Roman" pitchFamily="18" charset="0"/>
                <a:cs typeface="Times New Roman" pitchFamily="18" charset="0"/>
              </a:rPr>
              <a:t>9</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Giao</a:t>
            </a:r>
            <a:r>
              <a:rPr lang="en-US" sz="2800">
                <a:latin typeface="Times New Roman" pitchFamily="18" charset="0"/>
                <a:cs typeface="Times New Roman" pitchFamily="18" charset="0"/>
              </a:rPr>
              <a:t> diện đổi mật khẩu </a:t>
            </a:r>
            <a:endParaRPr lang="en-US" sz="2800" dirty="0">
              <a:latin typeface="Times New Roman" pitchFamily="18" charset="0"/>
              <a:cs typeface="Times New Roman" pitchFamily="18" charset="0"/>
            </a:endParaRPr>
          </a:p>
        </p:txBody>
      </p:sp>
      <p:pic>
        <p:nvPicPr>
          <p:cNvPr id="7" name="Hình ảnh 6">
            <a:extLst>
              <a:ext uri="{FF2B5EF4-FFF2-40B4-BE49-F238E27FC236}">
                <a16:creationId xmlns:a16="http://schemas.microsoft.com/office/drawing/2014/main" id="{E917A920-7151-44BB-9A10-C92D61B3FB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0735" y="1496150"/>
            <a:ext cx="3307039" cy="5096806"/>
          </a:xfrm>
          <a:prstGeom prst="rect">
            <a:avLst/>
          </a:prstGeom>
        </p:spPr>
      </p:pic>
      <p:sp>
        <p:nvSpPr>
          <p:cNvPr id="8" name="Hộp Văn bản 7">
            <a:extLst>
              <a:ext uri="{FF2B5EF4-FFF2-40B4-BE49-F238E27FC236}">
                <a16:creationId xmlns:a16="http://schemas.microsoft.com/office/drawing/2014/main" id="{49B45171-957A-4CA8-8258-7D4D463199E1}"/>
              </a:ext>
            </a:extLst>
          </p:cNvPr>
          <p:cNvSpPr txBox="1"/>
          <p:nvPr/>
        </p:nvSpPr>
        <p:spPr>
          <a:xfrm>
            <a:off x="5499652" y="1643270"/>
            <a:ext cx="3617844" cy="830997"/>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Có thể đổi lại mật khẩu theo ý muốn</a:t>
            </a:r>
          </a:p>
        </p:txBody>
      </p:sp>
    </p:spTree>
    <p:extLst>
      <p:ext uri="{BB962C8B-B14F-4D97-AF65-F5344CB8AC3E}">
        <p14:creationId xmlns:p14="http://schemas.microsoft.com/office/powerpoint/2010/main" val="3588656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08037085-D444-41EE-8F8B-6FAC5CC4E82F}"/>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5" name="TextBox 2">
            <a:extLst>
              <a:ext uri="{FF2B5EF4-FFF2-40B4-BE49-F238E27FC236}">
                <a16:creationId xmlns:a16="http://schemas.microsoft.com/office/drawing/2014/main" id="{CF7A7444-2F0F-4A01-8485-39CB0A2BA42B}"/>
              </a:ext>
            </a:extLst>
          </p:cNvPr>
          <p:cNvSpPr txBox="1"/>
          <p:nvPr/>
        </p:nvSpPr>
        <p:spPr>
          <a:xfrm>
            <a:off x="914400" y="972930"/>
            <a:ext cx="7938052" cy="523220"/>
          </a:xfrm>
          <a:prstGeom prst="rect">
            <a:avLst/>
          </a:prstGeom>
          <a:noFill/>
        </p:spPr>
        <p:txBody>
          <a:bodyPr wrap="square" rtlCol="0">
            <a:spAutoFit/>
          </a:bodyPr>
          <a:lstStyle/>
          <a:p>
            <a:r>
              <a:rPr lang="en-US" sz="2800">
                <a:latin typeface="Times New Roman" pitchFamily="18" charset="0"/>
                <a:cs typeface="Times New Roman" pitchFamily="18" charset="0"/>
              </a:rPr>
              <a:t>10. Thông báo khi có sự thay đổi tình trạng đ</a:t>
            </a:r>
            <a:r>
              <a:rPr lang="vi-VN" sz="2800">
                <a:latin typeface="Times New Roman" pitchFamily="18" charset="0"/>
                <a:cs typeface="Times New Roman" pitchFamily="18" charset="0"/>
              </a:rPr>
              <a:t>ơ</a:t>
            </a:r>
            <a:r>
              <a:rPr lang="en-US" sz="2800">
                <a:latin typeface="Times New Roman" pitchFamily="18" charset="0"/>
                <a:cs typeface="Times New Roman" pitchFamily="18" charset="0"/>
              </a:rPr>
              <a:t>n hàng </a:t>
            </a:r>
            <a:endParaRPr lang="en-US" sz="2800" dirty="0">
              <a:latin typeface="Times New Roman" pitchFamily="18" charset="0"/>
              <a:cs typeface="Times New Roman" pitchFamily="18" charset="0"/>
            </a:endParaRPr>
          </a:p>
        </p:txBody>
      </p:sp>
      <p:pic>
        <p:nvPicPr>
          <p:cNvPr id="7" name="Hình ảnh 6">
            <a:extLst>
              <a:ext uri="{FF2B5EF4-FFF2-40B4-BE49-F238E27FC236}">
                <a16:creationId xmlns:a16="http://schemas.microsoft.com/office/drawing/2014/main" id="{60B91955-9E12-48AE-88A7-9907162006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399" y="1496150"/>
            <a:ext cx="3207027" cy="5096806"/>
          </a:xfrm>
          <a:prstGeom prst="rect">
            <a:avLst/>
          </a:prstGeom>
        </p:spPr>
      </p:pic>
      <p:pic>
        <p:nvPicPr>
          <p:cNvPr id="9" name="Hình ảnh 8">
            <a:extLst>
              <a:ext uri="{FF2B5EF4-FFF2-40B4-BE49-F238E27FC236}">
                <a16:creationId xmlns:a16="http://schemas.microsoft.com/office/drawing/2014/main" id="{C07BE74D-5710-4B10-9188-76B42DA2EF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7774" y="1496150"/>
            <a:ext cx="3207027" cy="5096806"/>
          </a:xfrm>
          <a:prstGeom prst="rect">
            <a:avLst/>
          </a:prstGeom>
        </p:spPr>
      </p:pic>
      <p:pic>
        <p:nvPicPr>
          <p:cNvPr id="11" name="Hình ảnh 10">
            <a:extLst>
              <a:ext uri="{FF2B5EF4-FFF2-40B4-BE49-F238E27FC236}">
                <a16:creationId xmlns:a16="http://schemas.microsoft.com/office/drawing/2014/main" id="{D0F80882-0A3F-48DD-99D9-186DC6C4C5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94630" y="1496150"/>
            <a:ext cx="3207027" cy="5096806"/>
          </a:xfrm>
          <a:prstGeom prst="rect">
            <a:avLst/>
          </a:prstGeom>
        </p:spPr>
      </p:pic>
    </p:spTree>
    <p:extLst>
      <p:ext uri="{BB962C8B-B14F-4D97-AF65-F5344CB8AC3E}">
        <p14:creationId xmlns:p14="http://schemas.microsoft.com/office/powerpoint/2010/main" val="42948996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50579420-25C4-4F4F-AF4F-56AE8AB0C53B}"/>
              </a:ext>
            </a:extLst>
          </p:cNvPr>
          <p:cNvSpPr txBox="1"/>
          <p:nvPr/>
        </p:nvSpPr>
        <p:spPr>
          <a:xfrm>
            <a:off x="914401" y="265044"/>
            <a:ext cx="10813774" cy="707886"/>
          </a:xfrm>
          <a:prstGeom prst="rect">
            <a:avLst/>
          </a:prstGeom>
          <a:noFill/>
        </p:spPr>
        <p:txBody>
          <a:bodyPr wrap="square" rtlCol="0">
            <a:spAutoFit/>
          </a:bodyPr>
          <a:lstStyle/>
          <a:p>
            <a:r>
              <a:rPr lang="en-US" sz="4000">
                <a:latin typeface="Times New Roman" panose="02020603050405020304" pitchFamily="18" charset="0"/>
                <a:cs typeface="Times New Roman" panose="02020603050405020304" pitchFamily="18" charset="0"/>
              </a:rPr>
              <a:t>Cơ sở dữ liệu </a:t>
            </a:r>
            <a:endParaRPr lang="en-US" sz="4000" dirty="0">
              <a:latin typeface="Times New Roman" panose="02020603050405020304" pitchFamily="18" charset="0"/>
              <a:cs typeface="Times New Roman" panose="02020603050405020304" pitchFamily="18" charset="0"/>
            </a:endParaRPr>
          </a:p>
        </p:txBody>
      </p:sp>
      <p:sp>
        <p:nvSpPr>
          <p:cNvPr id="6" name="Hộp Văn bản 5">
            <a:extLst>
              <a:ext uri="{FF2B5EF4-FFF2-40B4-BE49-F238E27FC236}">
                <a16:creationId xmlns:a16="http://schemas.microsoft.com/office/drawing/2014/main" id="{6574266E-73DD-42F8-8A4D-E9754518F79E}"/>
              </a:ext>
            </a:extLst>
          </p:cNvPr>
          <p:cNvSpPr txBox="1"/>
          <p:nvPr/>
        </p:nvSpPr>
        <p:spPr>
          <a:xfrm>
            <a:off x="145774" y="972930"/>
            <a:ext cx="11900452" cy="1938992"/>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 C</a:t>
            </a:r>
            <a:r>
              <a:rPr lang="vi-VN" sz="2400">
                <a:latin typeface="Times New Roman" panose="02020603050405020304" pitchFamily="18" charset="0"/>
                <a:cs typeface="Times New Roman" panose="02020603050405020304" pitchFamily="18" charset="0"/>
              </a:rPr>
              <a:t>ơ</a:t>
            </a:r>
            <a:r>
              <a:rPr lang="en-US" sz="2400">
                <a:latin typeface="Times New Roman" panose="02020603050405020304" pitchFamily="18" charset="0"/>
                <a:cs typeface="Times New Roman" panose="02020603050405020304" pitchFamily="18" charset="0"/>
              </a:rPr>
              <a:t> sở dữ liệu của app đ</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ợc lưu chủ yếu trên Firebase.</a:t>
            </a:r>
          </a:p>
          <a:p>
            <a:r>
              <a:rPr lang="en-US" sz="2400">
                <a:latin typeface="Times New Roman" panose="02020603050405020304" pitchFamily="18" charset="0"/>
                <a:cs typeface="Times New Roman" panose="02020603050405020304" pitchFamily="18" charset="0"/>
              </a:rPr>
              <a:t>- </a:t>
            </a:r>
            <a:r>
              <a:rPr lang="vi-VN" sz="2400">
                <a:latin typeface="Times New Roman" panose="02020603050405020304" pitchFamily="18" charset="0"/>
                <a:cs typeface="Times New Roman" panose="02020603050405020304" pitchFamily="18" charset="0"/>
              </a:rPr>
              <a:t>FireBase rất mạnh đối với</a:t>
            </a:r>
            <a:r>
              <a:rPr lang="en-US" sz="2400">
                <a:latin typeface="Times New Roman" panose="02020603050405020304" pitchFamily="18" charset="0"/>
                <a:cs typeface="Times New Roman" panose="02020603050405020304" pitchFamily="18" charset="0"/>
              </a:rPr>
              <a:t> phía</a:t>
            </a:r>
            <a:r>
              <a:rPr lang="vi-VN" sz="2400">
                <a:latin typeface="Times New Roman" panose="02020603050405020304" pitchFamily="18" charset="0"/>
                <a:cs typeface="Times New Roman" panose="02020603050405020304" pitchFamily="18" charset="0"/>
              </a:rPr>
              <a:t> backend, nó bao gồm việc lưu trữ dữ liệu, xác thực người dùng,</a:t>
            </a:r>
            <a:r>
              <a:rPr lang="en-US" sz="2400">
                <a:latin typeface="Times New Roman" panose="02020603050405020304" pitchFamily="18" charset="0"/>
                <a:cs typeface="Times New Roman" panose="02020603050405020304" pitchFamily="18" charset="0"/>
              </a:rPr>
              <a:t> static hosting, ….</a:t>
            </a:r>
          </a:p>
          <a:p>
            <a:r>
              <a:rPr lang="en-US" sz="2400">
                <a:latin typeface="Times New Roman" panose="02020603050405020304" pitchFamily="18" charset="0"/>
                <a:cs typeface="Times New Roman" panose="02020603050405020304" pitchFamily="18" charset="0"/>
              </a:rPr>
              <a:t>- </a:t>
            </a:r>
            <a:r>
              <a:rPr lang="vi-VN" sz="2400">
                <a:latin typeface="Times New Roman" panose="02020603050405020304" pitchFamily="18" charset="0"/>
                <a:cs typeface="Times New Roman" panose="02020603050405020304" pitchFamily="18" charset="0"/>
              </a:rPr>
              <a:t>Dữ liệu trong cơ sở dữ liệu Firebase được lưu trữ dưới dạng JSON và đồng bộ realtime đến mọi kết nối client.</a:t>
            </a:r>
            <a:r>
              <a:rPr lang="en-US" sz="2400">
                <a:latin typeface="Times New Roman" panose="02020603050405020304" pitchFamily="18" charset="0"/>
                <a:cs typeface="Times New Roman" panose="02020603050405020304" pitchFamily="18" charset="0"/>
              </a:rPr>
              <a:t> Vì vậy chỉ cần chú tâm trong việc nâng cao trải nghiệm ng</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ời dùng</a:t>
            </a:r>
          </a:p>
        </p:txBody>
      </p:sp>
      <p:pic>
        <p:nvPicPr>
          <p:cNvPr id="8" name="Hình ảnh 7">
            <a:extLst>
              <a:ext uri="{FF2B5EF4-FFF2-40B4-BE49-F238E27FC236}">
                <a16:creationId xmlns:a16="http://schemas.microsoft.com/office/drawing/2014/main" id="{CF2DA4B0-2A19-4FEB-85D3-FE75E1516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9996" y="3281254"/>
            <a:ext cx="9021434" cy="3311702"/>
          </a:xfrm>
          <a:prstGeom prst="rect">
            <a:avLst/>
          </a:prstGeom>
        </p:spPr>
      </p:pic>
    </p:spTree>
    <p:extLst>
      <p:ext uri="{BB962C8B-B14F-4D97-AF65-F5344CB8AC3E}">
        <p14:creationId xmlns:p14="http://schemas.microsoft.com/office/powerpoint/2010/main" val="14175548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7A7689C6-4D80-4537-80AA-FDC0C9184E3A}"/>
              </a:ext>
            </a:extLst>
          </p:cNvPr>
          <p:cNvSpPr txBox="1"/>
          <p:nvPr/>
        </p:nvSpPr>
        <p:spPr>
          <a:xfrm>
            <a:off x="914401" y="265044"/>
            <a:ext cx="10813774" cy="769441"/>
          </a:xfrm>
          <a:prstGeom prst="rect">
            <a:avLst/>
          </a:prstGeom>
          <a:noFill/>
        </p:spPr>
        <p:txBody>
          <a:bodyPr wrap="square" rtlCol="0">
            <a:spAutoFit/>
          </a:bodyPr>
          <a:lstStyle/>
          <a:p>
            <a:pPr algn="ctr"/>
            <a:r>
              <a:rPr lang="en-US" sz="4400">
                <a:latin typeface="Times New Roman" panose="02020603050405020304" pitchFamily="18" charset="0"/>
                <a:cs typeface="Times New Roman" panose="02020603050405020304" pitchFamily="18" charset="0"/>
              </a:rPr>
              <a:t>Tổng kết </a:t>
            </a:r>
            <a:endParaRPr lang="en-US" sz="4400" dirty="0">
              <a:latin typeface="Times New Roman" panose="02020603050405020304" pitchFamily="18" charset="0"/>
              <a:cs typeface="Times New Roman" panose="02020603050405020304" pitchFamily="18" charset="0"/>
            </a:endParaRPr>
          </a:p>
        </p:txBody>
      </p:sp>
      <p:sp>
        <p:nvSpPr>
          <p:cNvPr id="5" name="Hộp Văn bản 4">
            <a:extLst>
              <a:ext uri="{FF2B5EF4-FFF2-40B4-BE49-F238E27FC236}">
                <a16:creationId xmlns:a16="http://schemas.microsoft.com/office/drawing/2014/main" id="{B2EBCF1D-CC89-4A34-8E97-1C9601716EBD}"/>
              </a:ext>
            </a:extLst>
          </p:cNvPr>
          <p:cNvSpPr txBox="1"/>
          <p:nvPr/>
        </p:nvSpPr>
        <p:spPr>
          <a:xfrm>
            <a:off x="689113" y="1603513"/>
            <a:ext cx="10827026" cy="2677656"/>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 Sau thời gian phân tích và thiết kế, nhóm đã hoàn thành cơ bản hệ thống “Ứng dụng tra cứu đồ ăn”, đáp ứng các chức năng c</a:t>
            </a:r>
            <a:r>
              <a:rPr lang="vi-VN" sz="2400">
                <a:latin typeface="Times New Roman" panose="02020603050405020304" pitchFamily="18" charset="0"/>
                <a:cs typeface="Times New Roman" panose="02020603050405020304" pitchFamily="18" charset="0"/>
              </a:rPr>
              <a:t>ơ</a:t>
            </a:r>
            <a:r>
              <a:rPr lang="en-US" sz="2400">
                <a:latin typeface="Times New Roman" panose="02020603050405020304" pitchFamily="18" charset="0"/>
                <a:cs typeface="Times New Roman" panose="02020603050405020304" pitchFamily="18" charset="0"/>
              </a:rPr>
              <a:t> bản của ng</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ời dùng với hệ thống.</a:t>
            </a:r>
          </a:p>
          <a:p>
            <a:endParaRPr lang="en-US" sz="2400">
              <a:latin typeface="Times New Roman" panose="02020603050405020304" pitchFamily="18" charset="0"/>
              <a:cs typeface="Times New Roman" panose="02020603050405020304" pitchFamily="18" charset="0"/>
            </a:endParaRPr>
          </a:p>
          <a:p>
            <a:r>
              <a:rPr lang="en-US" sz="2400">
                <a:latin typeface="Times New Roman" panose="02020603050405020304" pitchFamily="18" charset="0"/>
                <a:cs typeface="Times New Roman" panose="02020603050405020304" pitchFamily="18" charset="0"/>
              </a:rPr>
              <a:t>- Mặc dù đã có nhiều cố gắng trong suốt quá trình làm bài tập lớn, nhưng do thời gian có hạn và thiếu kinh nghiệm trong thực tế nên cũng không thể tránh khỏi những nhược điểm và thiếu sót. Vì vậy, nhóm mong nhận được sự góp ý của thầy để nhóm chúng em có thể phát triển hệ thống này hoàn thiện hơn. </a:t>
            </a:r>
          </a:p>
        </p:txBody>
      </p:sp>
    </p:spTree>
    <p:extLst>
      <p:ext uri="{BB962C8B-B14F-4D97-AF65-F5344CB8AC3E}">
        <p14:creationId xmlns:p14="http://schemas.microsoft.com/office/powerpoint/2010/main" val="4114960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22773EA4-E208-463E-86FF-2EA0BF34DDED}"/>
              </a:ext>
            </a:extLst>
          </p:cNvPr>
          <p:cNvSpPr txBox="1"/>
          <p:nvPr/>
        </p:nvSpPr>
        <p:spPr>
          <a:xfrm>
            <a:off x="927652" y="490330"/>
            <a:ext cx="10508974" cy="769441"/>
          </a:xfrm>
          <a:prstGeom prst="rect">
            <a:avLst/>
          </a:prstGeom>
          <a:noFill/>
        </p:spPr>
        <p:txBody>
          <a:bodyPr wrap="square" rtlCol="0">
            <a:spAutoFit/>
          </a:bodyPr>
          <a:lstStyle/>
          <a:p>
            <a:r>
              <a:rPr lang="en-US" sz="4400" dirty="0" err="1">
                <a:latin typeface="Times New Roman" panose="02020603050405020304" pitchFamily="18" charset="0"/>
                <a:cs typeface="Times New Roman" panose="02020603050405020304" pitchFamily="18" charset="0"/>
              </a:rPr>
              <a:t>Giới</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thiệu</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chung</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về</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Ứng</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dụng</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tra</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cứu</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đồ</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ăn</a:t>
            </a:r>
            <a:r>
              <a:rPr lang="en-US" sz="4400" dirty="0">
                <a:latin typeface="Times New Roman" panose="02020603050405020304" pitchFamily="18" charset="0"/>
                <a:cs typeface="Times New Roman" panose="02020603050405020304" pitchFamily="18" charset="0"/>
              </a:rPr>
              <a:t>  </a:t>
            </a:r>
          </a:p>
        </p:txBody>
      </p:sp>
      <p:sp>
        <p:nvSpPr>
          <p:cNvPr id="5" name="TextBox 1">
            <a:extLst>
              <a:ext uri="{FF2B5EF4-FFF2-40B4-BE49-F238E27FC236}">
                <a16:creationId xmlns:a16="http://schemas.microsoft.com/office/drawing/2014/main" id="{774D4D36-6DEC-41E7-BF03-92E43B7F1558}"/>
              </a:ext>
            </a:extLst>
          </p:cNvPr>
          <p:cNvSpPr txBox="1"/>
          <p:nvPr/>
        </p:nvSpPr>
        <p:spPr>
          <a:xfrm>
            <a:off x="795587" y="1996966"/>
            <a:ext cx="10773103" cy="2308324"/>
          </a:xfrm>
          <a:prstGeom prst="rect">
            <a:avLst/>
          </a:prstGeom>
          <a:noFill/>
        </p:spPr>
        <p:txBody>
          <a:bodyPr wrap="square" rtlCol="0">
            <a:spAutoFit/>
          </a:bodyPr>
          <a:lstStyle/>
          <a:p>
            <a:pPr marL="342900" indent="-342900">
              <a:buFontTx/>
              <a:buChar char="-"/>
            </a:pPr>
            <a:r>
              <a:rPr lang="en-US" sz="2400">
                <a:latin typeface="Times New Roman" panose="02020603050405020304" pitchFamily="18" charset="0"/>
                <a:cs typeface="Times New Roman" panose="02020603050405020304" pitchFamily="18" charset="0"/>
              </a:rPr>
              <a:t>Nhằm </a:t>
            </a:r>
            <a:r>
              <a:rPr lang="en-US" sz="2400" dirty="0" err="1">
                <a:latin typeface="Times New Roman" panose="02020603050405020304" pitchFamily="18" charset="0"/>
                <a:cs typeface="Times New Roman" panose="02020603050405020304" pitchFamily="18" charset="0"/>
              </a:rPr>
              <a:t>đáp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cầu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ăn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uống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mọi</a:t>
            </a:r>
            <a:r>
              <a:rPr lang="en-US" sz="2400">
                <a:latin typeface="Times New Roman" panose="02020603050405020304" pitchFamily="18" charset="0"/>
                <a:cs typeface="Times New Roman" panose="02020603050405020304" pitchFamily="18" charset="0"/>
              </a:rPr>
              <a:t> người, người dùng </a:t>
            </a:r>
            <a:r>
              <a:rPr lang="en-US" sz="2400" err="1">
                <a:latin typeface="Times New Roman" panose="02020603050405020304" pitchFamily="18" charset="0"/>
                <a:cs typeface="Times New Roman" panose="02020603050405020304" pitchFamily="18" charset="0"/>
              </a:rPr>
              <a:t>chỉ</a:t>
            </a:r>
            <a:r>
              <a:rPr lang="en-US" sz="2400">
                <a:latin typeface="Times New Roman" panose="02020603050405020304" pitchFamily="18" charset="0"/>
                <a:cs typeface="Times New Roman" panose="02020603050405020304" pitchFamily="18" charset="0"/>
              </a:rPr>
              <a:t> cần thực hiện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thao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giản</a:t>
            </a:r>
            <a:r>
              <a:rPr lang="en-US" sz="2400" dirty="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trên</a:t>
            </a:r>
            <a:r>
              <a:rPr lang="en-US" sz="2400">
                <a:latin typeface="Times New Roman" panose="02020603050405020304" pitchFamily="18" charset="0"/>
                <a:cs typeface="Times New Roman" panose="02020603050405020304" pitchFamily="18" charset="0"/>
              </a:rPr>
              <a:t> những thiết bị </a:t>
            </a:r>
            <a:r>
              <a:rPr lang="en-US" sz="2400" dirty="0">
                <a:latin typeface="Times New Roman" panose="02020603050405020304" pitchFamily="18" charset="0"/>
                <a:cs typeface="Times New Roman" panose="02020603050405020304" pitchFamily="18" charset="0"/>
              </a:rPr>
              <a:t>di </a:t>
            </a:r>
            <a:r>
              <a:rPr lang="en-US" sz="2400" err="1">
                <a:latin typeface="Times New Roman" panose="02020603050405020304" pitchFamily="18" charset="0"/>
                <a:cs typeface="Times New Roman" panose="02020603050405020304" pitchFamily="18" charset="0"/>
              </a:rPr>
              <a:t>động</a:t>
            </a:r>
            <a:r>
              <a:rPr lang="en-US" sz="2400">
                <a:latin typeface="Times New Roman" panose="02020603050405020304" pitchFamily="18" charset="0"/>
                <a:cs typeface="Times New Roman" panose="02020603050405020304" pitchFamily="18" charset="0"/>
              </a:rPr>
              <a:t> là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tận</a:t>
            </a:r>
            <a:r>
              <a:rPr lang="en-US" sz="2400" dirty="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nhà</a:t>
            </a:r>
            <a:r>
              <a:rPr lang="en-US" sz="2400">
                <a:latin typeface="Times New Roman" panose="02020603050405020304" pitchFamily="18" charset="0"/>
                <a:cs typeface="Times New Roman" panose="02020603050405020304" pitchFamily="18" charset="0"/>
              </a:rPr>
              <a:t>.</a:t>
            </a:r>
          </a:p>
          <a:p>
            <a:pPr marL="342900" indent="-342900">
              <a:buFontTx/>
              <a:buChar char="-"/>
            </a:pPr>
            <a:r>
              <a:rPr lang="en-US" sz="2400">
                <a:latin typeface="Times New Roman" panose="02020603050405020304" pitchFamily="18" charset="0"/>
                <a:cs typeface="Times New Roman" panose="02020603050405020304" pitchFamily="18" charset="0"/>
              </a:rPr>
              <a:t>App được thiết kế trên nền tảng Android và được đồng bộ trên c</a:t>
            </a:r>
            <a:r>
              <a:rPr lang="vi-VN" sz="2400">
                <a:latin typeface="Times New Roman" panose="02020603050405020304" pitchFamily="18" charset="0"/>
                <a:cs typeface="Times New Roman" panose="02020603050405020304" pitchFamily="18" charset="0"/>
              </a:rPr>
              <a:t>ơ</a:t>
            </a:r>
            <a:r>
              <a:rPr lang="en-US" sz="2400">
                <a:latin typeface="Times New Roman" panose="02020603050405020304" pitchFamily="18" charset="0"/>
                <a:cs typeface="Times New Roman" panose="02020603050405020304" pitchFamily="18" charset="0"/>
              </a:rPr>
              <a:t> sở dữ liệu thời gian thực firebase, cho phép phía ng</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ời dùng nhận đ</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ợc thông báo tức thì khi có sự thay đổi tình trạng của đ</a:t>
            </a:r>
            <a:r>
              <a:rPr lang="vi-VN" sz="2400">
                <a:latin typeface="Times New Roman" panose="02020603050405020304" pitchFamily="18" charset="0"/>
                <a:cs typeface="Times New Roman" panose="02020603050405020304" pitchFamily="18" charset="0"/>
              </a:rPr>
              <a:t>ơ</a:t>
            </a:r>
            <a:r>
              <a:rPr lang="en-US" sz="2400">
                <a:latin typeface="Times New Roman" panose="02020603050405020304" pitchFamily="18" charset="0"/>
                <a:cs typeface="Times New Roman" panose="02020603050405020304" pitchFamily="18" charset="0"/>
              </a:rPr>
              <a:t>n hàng,…</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575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11FD93F7-D8E2-400B-A81C-9BDE433CD4CB}"/>
              </a:ext>
            </a:extLst>
          </p:cNvPr>
          <p:cNvSpPr txBox="1"/>
          <p:nvPr/>
        </p:nvSpPr>
        <p:spPr>
          <a:xfrm>
            <a:off x="1205948" y="410817"/>
            <a:ext cx="10031895" cy="769441"/>
          </a:xfrm>
          <a:prstGeom prst="rect">
            <a:avLst/>
          </a:prstGeom>
          <a:noFill/>
        </p:spPr>
        <p:txBody>
          <a:bodyPr wrap="square" rtlCol="0">
            <a:spAutoFit/>
          </a:bodyPr>
          <a:lstStyle/>
          <a:p>
            <a:r>
              <a:rPr lang="en-US" sz="4400" dirty="0" err="1">
                <a:latin typeface="Times New Roman" panose="02020603050405020304" pitchFamily="18" charset="0"/>
                <a:cs typeface="Times New Roman" panose="02020603050405020304" pitchFamily="18" charset="0"/>
              </a:rPr>
              <a:t>Các</a:t>
            </a:r>
            <a:r>
              <a:rPr lang="en-US" sz="4400" dirty="0">
                <a:latin typeface="Times New Roman" panose="02020603050405020304" pitchFamily="18" charset="0"/>
                <a:cs typeface="Times New Roman" panose="02020603050405020304" pitchFamily="18" charset="0"/>
              </a:rPr>
              <a:t> </a:t>
            </a:r>
            <a:r>
              <a:rPr lang="en-US" sz="4400" err="1">
                <a:latin typeface="Times New Roman" panose="02020603050405020304" pitchFamily="18" charset="0"/>
                <a:cs typeface="Times New Roman" panose="02020603050405020304" pitchFamily="18" charset="0"/>
              </a:rPr>
              <a:t>chức</a:t>
            </a:r>
            <a:r>
              <a:rPr lang="en-US" sz="4400">
                <a:latin typeface="Times New Roman" panose="02020603050405020304" pitchFamily="18" charset="0"/>
                <a:cs typeface="Times New Roman" panose="02020603050405020304" pitchFamily="18" charset="0"/>
              </a:rPr>
              <a:t> năng chính </a:t>
            </a:r>
            <a:r>
              <a:rPr lang="en-US" sz="4400" dirty="0" err="1">
                <a:latin typeface="Times New Roman" panose="02020603050405020304" pitchFamily="18" charset="0"/>
                <a:cs typeface="Times New Roman" panose="02020603050405020304" pitchFamily="18" charset="0"/>
              </a:rPr>
              <a:t>của</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Ứng</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dụng</a:t>
            </a:r>
            <a:endParaRPr lang="en-US" sz="4400" dirty="0">
              <a:latin typeface="Times New Roman" panose="02020603050405020304" pitchFamily="18" charset="0"/>
              <a:cs typeface="Times New Roman" panose="02020603050405020304" pitchFamily="18" charset="0"/>
            </a:endParaRPr>
          </a:p>
        </p:txBody>
      </p:sp>
      <p:sp>
        <p:nvSpPr>
          <p:cNvPr id="5" name="TextBox 2">
            <a:extLst>
              <a:ext uri="{FF2B5EF4-FFF2-40B4-BE49-F238E27FC236}">
                <a16:creationId xmlns:a16="http://schemas.microsoft.com/office/drawing/2014/main" id="{19A2A9E1-7C72-4ADB-B9B0-862F65B217A5}"/>
              </a:ext>
            </a:extLst>
          </p:cNvPr>
          <p:cNvSpPr txBox="1"/>
          <p:nvPr/>
        </p:nvSpPr>
        <p:spPr>
          <a:xfrm>
            <a:off x="1008993" y="1282262"/>
            <a:ext cx="9858704" cy="5011949"/>
          </a:xfrm>
          <a:prstGeom prst="rect">
            <a:avLst/>
          </a:prstGeom>
          <a:noFill/>
        </p:spPr>
        <p:txBody>
          <a:bodyPr wrap="square" rtlCol="0">
            <a:spAutoFit/>
          </a:bodyPr>
          <a:lstStyle/>
          <a:p>
            <a:pPr marL="285750" indent="-285750">
              <a:lnSpc>
                <a:spcPct val="150000"/>
              </a:lnSpc>
              <a:buFontTx/>
              <a:buChar char="-"/>
            </a:pPr>
            <a:r>
              <a:rPr lang="en-US" sz="2400">
                <a:latin typeface="Times New Roman" pitchFamily="18" charset="0"/>
                <a:cs typeface="Times New Roman" pitchFamily="18" charset="0"/>
              </a:rPr>
              <a:t>Đăng ký, đăng nhập tài khoản</a:t>
            </a:r>
          </a:p>
          <a:p>
            <a:pPr marL="285750" indent="-285750">
              <a:lnSpc>
                <a:spcPct val="150000"/>
              </a:lnSpc>
              <a:buFontTx/>
              <a:buChar char="-"/>
            </a:pPr>
            <a:r>
              <a:rPr lang="en-US" sz="2400">
                <a:latin typeface="Times New Roman" pitchFamily="18" charset="0"/>
                <a:cs typeface="Times New Roman" pitchFamily="18" charset="0"/>
              </a:rPr>
              <a:t>Hiển </a:t>
            </a:r>
            <a:r>
              <a:rPr lang="en-US" sz="2400" dirty="0" err="1">
                <a:latin typeface="Times New Roman" pitchFamily="18" charset="0"/>
                <a:cs typeface="Times New Roman" pitchFamily="18" charset="0"/>
              </a:rPr>
              <a:t>thị</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danh</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sách</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các</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món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ăn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theo</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từng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loại</a:t>
            </a:r>
            <a:endParaRPr lang="en-US" sz="2400" dirty="0">
              <a:latin typeface="Times New Roman" pitchFamily="18" charset="0"/>
              <a:cs typeface="Times New Roman" pitchFamily="18" charset="0"/>
            </a:endParaRPr>
          </a:p>
          <a:p>
            <a:pPr marL="285750" indent="-285750">
              <a:lnSpc>
                <a:spcPct val="150000"/>
              </a:lnSpc>
              <a:buFontTx/>
              <a:buChar char="-"/>
            </a:pPr>
            <a:r>
              <a:rPr lang="en-US" sz="2400">
                <a:latin typeface="Times New Roman" pitchFamily="18" charset="0"/>
                <a:cs typeface="Times New Roman" pitchFamily="18" charset="0"/>
              </a:rPr>
              <a:t>Hiển thị các loại đồ ăn</a:t>
            </a:r>
            <a:endParaRPr lang="en-US" sz="2400" dirty="0">
              <a:latin typeface="Times New Roman" pitchFamily="18" charset="0"/>
              <a:cs typeface="Times New Roman" pitchFamily="18" charset="0"/>
            </a:endParaRPr>
          </a:p>
          <a:p>
            <a:pPr marL="285750" indent="-285750">
              <a:lnSpc>
                <a:spcPct val="150000"/>
              </a:lnSpc>
              <a:buFontTx/>
              <a:buChar char="-"/>
            </a:pPr>
            <a:r>
              <a:rPr lang="en-US" sz="2400">
                <a:latin typeface="Times New Roman" pitchFamily="18" charset="0"/>
                <a:cs typeface="Times New Roman" pitchFamily="18" charset="0"/>
              </a:rPr>
              <a:t>Đặt </a:t>
            </a:r>
            <a:r>
              <a:rPr lang="en-US" sz="2400" dirty="0" err="1">
                <a:latin typeface="Times New Roman" pitchFamily="18" charset="0"/>
                <a:cs typeface="Times New Roman" pitchFamily="18" charset="0"/>
              </a:rPr>
              <a:t>hàng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thanh</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toán</a:t>
            </a:r>
            <a:endParaRPr lang="en-US" sz="2400" dirty="0">
              <a:latin typeface="Times New Roman" pitchFamily="18" charset="0"/>
              <a:cs typeface="Times New Roman" pitchFamily="18" charset="0"/>
            </a:endParaRPr>
          </a:p>
          <a:p>
            <a:pPr marL="285750" indent="-285750">
              <a:lnSpc>
                <a:spcPct val="150000"/>
              </a:lnSpc>
              <a:buFontTx/>
              <a:buChar char="-"/>
            </a:pPr>
            <a:r>
              <a:rPr lang="en-US" sz="2400" dirty="0" err="1">
                <a:latin typeface="Times New Roman" pitchFamily="18" charset="0"/>
                <a:cs typeface="Times New Roman" pitchFamily="18" charset="0"/>
              </a:rPr>
              <a:t>Đổi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mật</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khẩu</a:t>
            </a:r>
            <a:endParaRPr lang="en-US" sz="2400" dirty="0">
              <a:latin typeface="Times New Roman" pitchFamily="18" charset="0"/>
              <a:cs typeface="Times New Roman" pitchFamily="18" charset="0"/>
            </a:endParaRPr>
          </a:p>
          <a:p>
            <a:pPr marL="285750" indent="-285750">
              <a:lnSpc>
                <a:spcPct val="150000"/>
              </a:lnSpc>
              <a:buFontTx/>
              <a:buChar char="-"/>
            </a:pPr>
            <a:r>
              <a:rPr lang="en-US" sz="2400" dirty="0" err="1">
                <a:latin typeface="Times New Roman" pitchFamily="18" charset="0"/>
                <a:cs typeface="Times New Roman" pitchFamily="18" charset="0"/>
              </a:rPr>
              <a:t>Đánh</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giá</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chất</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lượng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cho</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các</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món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ăn</a:t>
            </a:r>
            <a:endParaRPr lang="en-US" sz="2400" dirty="0">
              <a:latin typeface="Times New Roman" pitchFamily="18" charset="0"/>
              <a:cs typeface="Times New Roman" pitchFamily="18" charset="0"/>
            </a:endParaRPr>
          </a:p>
          <a:p>
            <a:pPr marL="285750" indent="-285750">
              <a:lnSpc>
                <a:spcPct val="150000"/>
              </a:lnSpc>
              <a:buFontTx/>
              <a:buChar char="-"/>
            </a:pPr>
            <a:r>
              <a:rPr lang="en-US" sz="2400" dirty="0">
                <a:latin typeface="Times New Roman" pitchFamily="18" charset="0"/>
                <a:cs typeface="Times New Roman" pitchFamily="18" charset="0"/>
              </a:rPr>
              <a:t>Comment </a:t>
            </a:r>
            <a:r>
              <a:rPr lang="en-US" sz="2400" dirty="0" err="1">
                <a:latin typeface="Times New Roman" pitchFamily="18" charset="0"/>
                <a:cs typeface="Times New Roman" pitchFamily="18" charset="0"/>
              </a:rPr>
              <a:t>khi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đặt</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hàng</a:t>
            </a:r>
            <a:endParaRPr lang="en-US" sz="2400" dirty="0">
              <a:latin typeface="Times New Roman" pitchFamily="18" charset="0"/>
              <a:cs typeface="Times New Roman" pitchFamily="18" charset="0"/>
            </a:endParaRPr>
          </a:p>
          <a:p>
            <a:pPr marL="285750" indent="-285750">
              <a:lnSpc>
                <a:spcPct val="150000"/>
              </a:lnSpc>
              <a:buFontTx/>
              <a:buChar char="-"/>
            </a:pPr>
            <a:r>
              <a:rPr lang="en-US" sz="2400">
                <a:latin typeface="Times New Roman" pitchFamily="18" charset="0"/>
                <a:cs typeface="Times New Roman" pitchFamily="18" charset="0"/>
              </a:rPr>
              <a:t>Xóa </a:t>
            </a:r>
            <a:r>
              <a:rPr lang="en-US" sz="2400" dirty="0" err="1">
                <a:latin typeface="Times New Roman" pitchFamily="18" charset="0"/>
                <a:cs typeface="Times New Roman" pitchFamily="18" charset="0"/>
              </a:rPr>
              <a:t>món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ăn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trong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giỏ</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hàng</a:t>
            </a:r>
            <a:r>
              <a:rPr lang="en-US" sz="2400" dirty="0">
                <a:latin typeface="Times New Roman" pitchFamily="18" charset="0"/>
                <a:cs typeface="Times New Roman" pitchFamily="18" charset="0"/>
              </a:rPr>
              <a:t> </a:t>
            </a:r>
          </a:p>
          <a:p>
            <a:pPr marL="285750" indent="-285750">
              <a:lnSpc>
                <a:spcPct val="150000"/>
              </a:lnSpc>
              <a:buFontTx/>
              <a:buChar char="-"/>
            </a:pPr>
            <a:r>
              <a:rPr lang="en-US" sz="2400" dirty="0" err="1">
                <a:latin typeface="Times New Roman" pitchFamily="18" charset="0"/>
                <a:cs typeface="Times New Roman" pitchFamily="18" charset="0"/>
              </a:rPr>
              <a:t>Thông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báo</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cho</a:t>
            </a:r>
            <a:r>
              <a:rPr lang="en-US" sz="2400" dirty="0">
                <a:latin typeface="Times New Roman" pitchFamily="18" charset="0"/>
                <a:cs typeface="Times New Roman" pitchFamily="18" charset="0"/>
              </a:rPr>
              <a:t> </a:t>
            </a:r>
            <a:r>
              <a:rPr lang="en-US" sz="2400" err="1">
                <a:latin typeface="Times New Roman" pitchFamily="18" charset="0"/>
                <a:cs typeface="Times New Roman" pitchFamily="18" charset="0"/>
              </a:rPr>
              <a:t>khách</a:t>
            </a:r>
            <a:r>
              <a:rPr lang="en-US" sz="2400">
                <a:latin typeface="Times New Roman" pitchFamily="18" charset="0"/>
                <a:cs typeface="Times New Roman" pitchFamily="18" charset="0"/>
              </a:rPr>
              <a:t> hàng tình trạng </a:t>
            </a:r>
            <a:r>
              <a:rPr lang="en-US" sz="2400" dirty="0" err="1">
                <a:latin typeface="Times New Roman" pitchFamily="18" charset="0"/>
                <a:cs typeface="Times New Roman" pitchFamily="18" charset="0"/>
              </a:rPr>
              <a:t>về</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đơn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hàng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đã</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đặt</a:t>
            </a:r>
            <a:r>
              <a:rPr lang="en-US" sz="2400" dirty="0">
                <a:latin typeface="Times New Roman" pitchFamily="18" charset="0"/>
                <a:cs typeface="Times New Roman" pitchFamily="18" charset="0"/>
              </a:rPr>
              <a:t> </a:t>
            </a:r>
          </a:p>
        </p:txBody>
      </p:sp>
    </p:spTree>
    <p:extLst>
      <p:ext uri="{BB962C8B-B14F-4D97-AF65-F5344CB8AC3E}">
        <p14:creationId xmlns:p14="http://schemas.microsoft.com/office/powerpoint/2010/main" val="1986017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AFE93A34-AAAF-4E22-9708-24AFB91C521A}"/>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92982D8-3ECF-4FF9-A3A3-D422EDD0894D}"/>
              </a:ext>
            </a:extLst>
          </p:cNvPr>
          <p:cNvSpPr txBox="1"/>
          <p:nvPr/>
        </p:nvSpPr>
        <p:spPr>
          <a:xfrm>
            <a:off x="914401" y="972930"/>
            <a:ext cx="4664764" cy="523220"/>
          </a:xfrm>
          <a:prstGeom prst="rect">
            <a:avLst/>
          </a:prstGeom>
          <a:noFill/>
        </p:spPr>
        <p:txBody>
          <a:bodyPr wrap="square" rtlCol="0">
            <a:spAutoFit/>
          </a:bodyPr>
          <a:lstStyle/>
          <a:p>
            <a:r>
              <a:rPr lang="en-US" sz="2800" dirty="0">
                <a:latin typeface="Times New Roman" pitchFamily="18" charset="0"/>
                <a:cs typeface="Times New Roman" pitchFamily="18" charset="0"/>
              </a:rPr>
              <a:t>1. </a:t>
            </a:r>
            <a:r>
              <a:rPr lang="en-US" sz="2800" dirty="0" err="1">
                <a:latin typeface="Times New Roman" pitchFamily="18" charset="0"/>
                <a:cs typeface="Times New Roman" pitchFamily="18" charset="0"/>
              </a:rPr>
              <a:t>Giao</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diện</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màn</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hình</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chính</a:t>
            </a:r>
            <a:r>
              <a:rPr lang="en-US" sz="2800" dirty="0">
                <a:latin typeface="Times New Roman" pitchFamily="18" charset="0"/>
                <a:cs typeface="Times New Roman" pitchFamily="18" charset="0"/>
              </a:rPr>
              <a:t> </a:t>
            </a:r>
          </a:p>
        </p:txBody>
      </p:sp>
      <p:pic>
        <p:nvPicPr>
          <p:cNvPr id="5" name="Hình ảnh 4">
            <a:extLst>
              <a:ext uri="{FF2B5EF4-FFF2-40B4-BE49-F238E27FC236}">
                <a16:creationId xmlns:a16="http://schemas.microsoft.com/office/drawing/2014/main" id="{418DEDDD-0293-40AA-BBFB-DF994D40DB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7188" y="1496150"/>
            <a:ext cx="3373300" cy="5177184"/>
          </a:xfrm>
          <a:prstGeom prst="rect">
            <a:avLst/>
          </a:prstGeom>
        </p:spPr>
      </p:pic>
    </p:spTree>
    <p:extLst>
      <p:ext uri="{BB962C8B-B14F-4D97-AF65-F5344CB8AC3E}">
        <p14:creationId xmlns:p14="http://schemas.microsoft.com/office/powerpoint/2010/main" val="11714809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91F53798-8F24-4F2E-BA64-CB9C5CC878C6}"/>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5" name="TextBox 2">
            <a:extLst>
              <a:ext uri="{FF2B5EF4-FFF2-40B4-BE49-F238E27FC236}">
                <a16:creationId xmlns:a16="http://schemas.microsoft.com/office/drawing/2014/main" id="{E1C4DF5F-7316-4E63-9930-743C0990026B}"/>
              </a:ext>
            </a:extLst>
          </p:cNvPr>
          <p:cNvSpPr txBox="1"/>
          <p:nvPr/>
        </p:nvSpPr>
        <p:spPr>
          <a:xfrm>
            <a:off x="914400" y="972930"/>
            <a:ext cx="6374295" cy="523220"/>
          </a:xfrm>
          <a:prstGeom prst="rect">
            <a:avLst/>
          </a:prstGeom>
          <a:noFill/>
        </p:spPr>
        <p:txBody>
          <a:bodyPr wrap="square" rtlCol="0">
            <a:spAutoFit/>
          </a:bodyPr>
          <a:lstStyle/>
          <a:p>
            <a:r>
              <a:rPr lang="en-US" sz="2800" dirty="0">
                <a:latin typeface="Times New Roman" pitchFamily="18" charset="0"/>
                <a:cs typeface="Times New Roman" pitchFamily="18" charset="0"/>
              </a:rPr>
              <a:t>2</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Giao</a:t>
            </a:r>
            <a:r>
              <a:rPr lang="en-US" sz="2800">
                <a:latin typeface="Times New Roman" pitchFamily="18" charset="0"/>
                <a:cs typeface="Times New Roman" pitchFamily="18" charset="0"/>
              </a:rPr>
              <a:t> diện đăng ký, đăng nhập tài khoản </a:t>
            </a:r>
            <a:endParaRPr lang="en-US" sz="2800" dirty="0">
              <a:latin typeface="Times New Roman" pitchFamily="18" charset="0"/>
              <a:cs typeface="Times New Roman" pitchFamily="18" charset="0"/>
            </a:endParaRPr>
          </a:p>
        </p:txBody>
      </p:sp>
      <p:pic>
        <p:nvPicPr>
          <p:cNvPr id="7" name="Hình ảnh 6">
            <a:extLst>
              <a:ext uri="{FF2B5EF4-FFF2-40B4-BE49-F238E27FC236}">
                <a16:creationId xmlns:a16="http://schemas.microsoft.com/office/drawing/2014/main" id="{5C919D35-202D-4DC7-9A22-8A7E228EC6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319" y="1496150"/>
            <a:ext cx="3122751" cy="5177184"/>
          </a:xfrm>
          <a:prstGeom prst="rect">
            <a:avLst/>
          </a:prstGeom>
        </p:spPr>
      </p:pic>
      <p:pic>
        <p:nvPicPr>
          <p:cNvPr id="9" name="Hình ảnh 8">
            <a:extLst>
              <a:ext uri="{FF2B5EF4-FFF2-40B4-BE49-F238E27FC236}">
                <a16:creationId xmlns:a16="http://schemas.microsoft.com/office/drawing/2014/main" id="{312798FB-547D-4F61-9E1C-BCD7D01536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5424" y="1496150"/>
            <a:ext cx="3122751" cy="5177184"/>
          </a:xfrm>
          <a:prstGeom prst="rect">
            <a:avLst/>
          </a:prstGeom>
        </p:spPr>
      </p:pic>
      <p:sp>
        <p:nvSpPr>
          <p:cNvPr id="10" name="Hộp Văn bản 9">
            <a:extLst>
              <a:ext uri="{FF2B5EF4-FFF2-40B4-BE49-F238E27FC236}">
                <a16:creationId xmlns:a16="http://schemas.microsoft.com/office/drawing/2014/main" id="{A81AAD1F-E60D-4A7D-A9F0-A91BF4E3FD76}"/>
              </a:ext>
            </a:extLst>
          </p:cNvPr>
          <p:cNvSpPr txBox="1"/>
          <p:nvPr/>
        </p:nvSpPr>
        <p:spPr>
          <a:xfrm>
            <a:off x="3790122" y="1948070"/>
            <a:ext cx="4373217" cy="2677656"/>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 Hệ thống sẽ lấy số điện thoại làm key cho nên số điện thoại là duy nhất, không đ</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ợc phép trùng.</a:t>
            </a:r>
          </a:p>
          <a:p>
            <a:r>
              <a:rPr lang="en-US" sz="2400">
                <a:latin typeface="Times New Roman" panose="02020603050405020304" pitchFamily="18" charset="0"/>
                <a:cs typeface="Times New Roman" panose="02020603050405020304" pitchFamily="18" charset="0"/>
              </a:rPr>
              <a:t>- Cả 2 hệ thống đăng ký, đăng nhập đều có thuật toán kiểm tra sự tồn tại của số điện thoại trong database</a:t>
            </a:r>
          </a:p>
        </p:txBody>
      </p:sp>
    </p:spTree>
    <p:extLst>
      <p:ext uri="{BB962C8B-B14F-4D97-AF65-F5344CB8AC3E}">
        <p14:creationId xmlns:p14="http://schemas.microsoft.com/office/powerpoint/2010/main" val="1518373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300C3CA7-08D4-49E2-9B67-C728FDD177AA}"/>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5" name="TextBox 2">
            <a:extLst>
              <a:ext uri="{FF2B5EF4-FFF2-40B4-BE49-F238E27FC236}">
                <a16:creationId xmlns:a16="http://schemas.microsoft.com/office/drawing/2014/main" id="{8CE8579C-AA22-4D28-8E3A-9F7A8F91C13B}"/>
              </a:ext>
            </a:extLst>
          </p:cNvPr>
          <p:cNvSpPr txBox="1"/>
          <p:nvPr/>
        </p:nvSpPr>
        <p:spPr>
          <a:xfrm>
            <a:off x="914400" y="972930"/>
            <a:ext cx="6321287" cy="523220"/>
          </a:xfrm>
          <a:prstGeom prst="rect">
            <a:avLst/>
          </a:prstGeom>
          <a:noFill/>
        </p:spPr>
        <p:txBody>
          <a:bodyPr wrap="square" rtlCol="0">
            <a:spAutoFit/>
          </a:bodyPr>
          <a:lstStyle/>
          <a:p>
            <a:r>
              <a:rPr lang="en-US" sz="2800" dirty="0">
                <a:latin typeface="Times New Roman" pitchFamily="18" charset="0"/>
                <a:cs typeface="Times New Roman" pitchFamily="18" charset="0"/>
              </a:rPr>
              <a:t>3</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Giao</a:t>
            </a:r>
            <a:r>
              <a:rPr lang="en-US" sz="2800">
                <a:latin typeface="Times New Roman" pitchFamily="18" charset="0"/>
                <a:cs typeface="Times New Roman" pitchFamily="18" charset="0"/>
              </a:rPr>
              <a:t> diện Menu, thể loại món ăn </a:t>
            </a:r>
            <a:endParaRPr lang="en-US" sz="2800" dirty="0">
              <a:latin typeface="Times New Roman" pitchFamily="18" charset="0"/>
              <a:cs typeface="Times New Roman" pitchFamily="18" charset="0"/>
            </a:endParaRPr>
          </a:p>
        </p:txBody>
      </p:sp>
      <p:pic>
        <p:nvPicPr>
          <p:cNvPr id="7" name="Hình ảnh 6">
            <a:extLst>
              <a:ext uri="{FF2B5EF4-FFF2-40B4-BE49-F238E27FC236}">
                <a16:creationId xmlns:a16="http://schemas.microsoft.com/office/drawing/2014/main" id="{15E350B6-D0DF-44C8-9F8D-E983528C4A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304" y="1496150"/>
            <a:ext cx="3121507" cy="5096806"/>
          </a:xfrm>
          <a:prstGeom prst="rect">
            <a:avLst/>
          </a:prstGeom>
        </p:spPr>
      </p:pic>
      <p:pic>
        <p:nvPicPr>
          <p:cNvPr id="9" name="Hình ảnh 8">
            <a:extLst>
              <a:ext uri="{FF2B5EF4-FFF2-40B4-BE49-F238E27FC236}">
                <a16:creationId xmlns:a16="http://schemas.microsoft.com/office/drawing/2014/main" id="{8431F345-EE1C-488F-916E-5D46DB28B1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6667" y="1496150"/>
            <a:ext cx="3121507" cy="5092821"/>
          </a:xfrm>
          <a:prstGeom prst="rect">
            <a:avLst/>
          </a:prstGeom>
        </p:spPr>
      </p:pic>
      <p:sp>
        <p:nvSpPr>
          <p:cNvPr id="12" name="Hộp Văn bản 11">
            <a:extLst>
              <a:ext uri="{FF2B5EF4-FFF2-40B4-BE49-F238E27FC236}">
                <a16:creationId xmlns:a16="http://schemas.microsoft.com/office/drawing/2014/main" id="{5CA12765-6D7E-4900-BA6F-AA63899BCA53}"/>
              </a:ext>
            </a:extLst>
          </p:cNvPr>
          <p:cNvSpPr txBox="1"/>
          <p:nvPr/>
        </p:nvSpPr>
        <p:spPr>
          <a:xfrm>
            <a:off x="3604591" y="1656522"/>
            <a:ext cx="4638261" cy="3046988"/>
          </a:xfrm>
          <a:prstGeom prst="rect">
            <a:avLst/>
          </a:prstGeom>
          <a:noFill/>
        </p:spPr>
        <p:txBody>
          <a:bodyPr wrap="square" rtlCol="0">
            <a:spAutoFit/>
          </a:bodyPr>
          <a:lstStyle/>
          <a:p>
            <a:pPr marL="342900" indent="-342900">
              <a:buFontTx/>
              <a:buChar char="-"/>
            </a:pPr>
            <a:r>
              <a:rPr lang="en-US" sz="2400">
                <a:latin typeface="Times New Roman" panose="02020603050405020304" pitchFamily="18" charset="0"/>
                <a:cs typeface="Times New Roman" panose="02020603050405020304" pitchFamily="18" charset="0"/>
              </a:rPr>
              <a:t>Đây sẽ là layout tiếp theo ngay sau khi đăng nhập thành công</a:t>
            </a:r>
          </a:p>
          <a:p>
            <a:pPr marL="342900" indent="-342900">
              <a:buFontTx/>
              <a:buChar char="-"/>
            </a:pPr>
            <a:r>
              <a:rPr lang="en-US" sz="2400">
                <a:latin typeface="Times New Roman" panose="02020603050405020304" pitchFamily="18" charset="0"/>
                <a:cs typeface="Times New Roman" panose="02020603050405020304" pitchFamily="18" charset="0"/>
              </a:rPr>
              <a:t>Thanh nav-menu hiển thị các chức năng chính bao gồm: tên tài khoản, giỏ hàng, ….</a:t>
            </a:r>
          </a:p>
          <a:p>
            <a:pPr marL="342900" indent="-342900">
              <a:buFontTx/>
              <a:buChar char="-"/>
            </a:pPr>
            <a:r>
              <a:rPr lang="en-US" sz="2400">
                <a:latin typeface="Times New Roman" panose="02020603050405020304" pitchFamily="18" charset="0"/>
                <a:cs typeface="Times New Roman" panose="02020603050405020304" pitchFamily="18" charset="0"/>
              </a:rPr>
              <a:t>Từng thể loại đồ ăn bao gồm hình ảnh và tên sẽ lần l</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ợt hiện trên listView</a:t>
            </a:r>
          </a:p>
        </p:txBody>
      </p:sp>
    </p:spTree>
    <p:extLst>
      <p:ext uri="{BB962C8B-B14F-4D97-AF65-F5344CB8AC3E}">
        <p14:creationId xmlns:p14="http://schemas.microsoft.com/office/powerpoint/2010/main" val="2732946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D2B28112-6F42-4F1D-871C-2A9BBC6FB632}"/>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5" name="TextBox 2">
            <a:extLst>
              <a:ext uri="{FF2B5EF4-FFF2-40B4-BE49-F238E27FC236}">
                <a16:creationId xmlns:a16="http://schemas.microsoft.com/office/drawing/2014/main" id="{17D8917E-8535-44D3-B01F-AFF16B8E75D7}"/>
              </a:ext>
            </a:extLst>
          </p:cNvPr>
          <p:cNvSpPr txBox="1"/>
          <p:nvPr/>
        </p:nvSpPr>
        <p:spPr>
          <a:xfrm>
            <a:off x="914400" y="972930"/>
            <a:ext cx="5923722" cy="523220"/>
          </a:xfrm>
          <a:prstGeom prst="rect">
            <a:avLst/>
          </a:prstGeom>
          <a:noFill/>
        </p:spPr>
        <p:txBody>
          <a:bodyPr wrap="square" rtlCol="0">
            <a:spAutoFit/>
          </a:bodyPr>
          <a:lstStyle/>
          <a:p>
            <a:r>
              <a:rPr lang="en-US" sz="2800" dirty="0">
                <a:latin typeface="Times New Roman" pitchFamily="18" charset="0"/>
                <a:cs typeface="Times New Roman" pitchFamily="18" charset="0"/>
              </a:rPr>
              <a:t>4</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Giao</a:t>
            </a:r>
            <a:r>
              <a:rPr lang="en-US" sz="2800">
                <a:latin typeface="Times New Roman" pitchFamily="18" charset="0"/>
                <a:cs typeface="Times New Roman" pitchFamily="18" charset="0"/>
              </a:rPr>
              <a:t> diện món ăn theo từng thể loại </a:t>
            </a:r>
            <a:endParaRPr lang="en-US" sz="2800" dirty="0">
              <a:latin typeface="Times New Roman" pitchFamily="18" charset="0"/>
              <a:cs typeface="Times New Roman" pitchFamily="18" charset="0"/>
            </a:endParaRPr>
          </a:p>
        </p:txBody>
      </p:sp>
      <p:pic>
        <p:nvPicPr>
          <p:cNvPr id="7" name="Hình ảnh 6">
            <a:extLst>
              <a:ext uri="{FF2B5EF4-FFF2-40B4-BE49-F238E27FC236}">
                <a16:creationId xmlns:a16="http://schemas.microsoft.com/office/drawing/2014/main" id="{4354C514-9252-48D0-A260-3B175EC086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0973" y="1496150"/>
            <a:ext cx="3542575" cy="5096806"/>
          </a:xfrm>
          <a:prstGeom prst="rect">
            <a:avLst/>
          </a:prstGeom>
        </p:spPr>
      </p:pic>
      <p:sp>
        <p:nvSpPr>
          <p:cNvPr id="8" name="Hộp Văn bản 7">
            <a:extLst>
              <a:ext uri="{FF2B5EF4-FFF2-40B4-BE49-F238E27FC236}">
                <a16:creationId xmlns:a16="http://schemas.microsoft.com/office/drawing/2014/main" id="{81A87B54-254A-48FC-AD81-0128447710DC}"/>
              </a:ext>
            </a:extLst>
          </p:cNvPr>
          <p:cNvSpPr txBox="1"/>
          <p:nvPr/>
        </p:nvSpPr>
        <p:spPr>
          <a:xfrm>
            <a:off x="5605670" y="2474893"/>
            <a:ext cx="3379305" cy="1569660"/>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Khi click vào thể loại bất kì, từng món ăn thuộc thể loại đó hiện ra để phía ng</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ời dùng lựa chọn</a:t>
            </a:r>
          </a:p>
        </p:txBody>
      </p:sp>
    </p:spTree>
    <p:extLst>
      <p:ext uri="{BB962C8B-B14F-4D97-AF65-F5344CB8AC3E}">
        <p14:creationId xmlns:p14="http://schemas.microsoft.com/office/powerpoint/2010/main" val="1229187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51CFF356-897F-4B78-A46F-C18917F1180B}"/>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5" name="TextBox 2">
            <a:extLst>
              <a:ext uri="{FF2B5EF4-FFF2-40B4-BE49-F238E27FC236}">
                <a16:creationId xmlns:a16="http://schemas.microsoft.com/office/drawing/2014/main" id="{5F1E47ED-D3DC-4B54-9EB4-CD40DE985835}"/>
              </a:ext>
            </a:extLst>
          </p:cNvPr>
          <p:cNvSpPr txBox="1"/>
          <p:nvPr/>
        </p:nvSpPr>
        <p:spPr>
          <a:xfrm>
            <a:off x="914400" y="972930"/>
            <a:ext cx="5923722" cy="523220"/>
          </a:xfrm>
          <a:prstGeom prst="rect">
            <a:avLst/>
          </a:prstGeom>
          <a:noFill/>
        </p:spPr>
        <p:txBody>
          <a:bodyPr wrap="square" rtlCol="0">
            <a:spAutoFit/>
          </a:bodyPr>
          <a:lstStyle/>
          <a:p>
            <a:r>
              <a:rPr lang="en-US" sz="2800" dirty="0">
                <a:latin typeface="Times New Roman" pitchFamily="18" charset="0"/>
                <a:cs typeface="Times New Roman" pitchFamily="18" charset="0"/>
              </a:rPr>
              <a:t>5</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Giao</a:t>
            </a:r>
            <a:r>
              <a:rPr lang="en-US" sz="2800">
                <a:latin typeface="Times New Roman" pitchFamily="18" charset="0"/>
                <a:cs typeface="Times New Roman" pitchFamily="18" charset="0"/>
              </a:rPr>
              <a:t> diện chi tiết món ăn </a:t>
            </a:r>
            <a:endParaRPr lang="en-US" sz="2800" dirty="0">
              <a:latin typeface="Times New Roman" pitchFamily="18" charset="0"/>
              <a:cs typeface="Times New Roman" pitchFamily="18" charset="0"/>
            </a:endParaRPr>
          </a:p>
        </p:txBody>
      </p:sp>
      <p:pic>
        <p:nvPicPr>
          <p:cNvPr id="7" name="Hình ảnh 6">
            <a:extLst>
              <a:ext uri="{FF2B5EF4-FFF2-40B4-BE49-F238E27FC236}">
                <a16:creationId xmlns:a16="http://schemas.microsoft.com/office/drawing/2014/main" id="{41A92C3D-DC6D-4939-A76E-8097DC46A2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399" y="1496150"/>
            <a:ext cx="3254030" cy="5096806"/>
          </a:xfrm>
          <a:prstGeom prst="rect">
            <a:avLst/>
          </a:prstGeom>
        </p:spPr>
      </p:pic>
      <p:sp>
        <p:nvSpPr>
          <p:cNvPr id="8" name="Hộp Văn bản 7">
            <a:extLst>
              <a:ext uri="{FF2B5EF4-FFF2-40B4-BE49-F238E27FC236}">
                <a16:creationId xmlns:a16="http://schemas.microsoft.com/office/drawing/2014/main" id="{4AF22B50-FD30-4127-9E2D-5CE0D0E9546C}"/>
              </a:ext>
            </a:extLst>
          </p:cNvPr>
          <p:cNvSpPr txBox="1"/>
          <p:nvPr/>
        </p:nvSpPr>
        <p:spPr>
          <a:xfrm>
            <a:off x="4638261" y="1736035"/>
            <a:ext cx="4532243" cy="2308324"/>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Người dùng chọn món ăn nào thì phần chi tiết hiện ra ngay sau đó, gồm: mô tả (nếu có), giá cả, hình ảnh, tên, chọn số l</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ợng, đánh giá về món ăn, button thêm vào giỏ hàng</a:t>
            </a:r>
          </a:p>
        </p:txBody>
      </p:sp>
    </p:spTree>
    <p:extLst>
      <p:ext uri="{BB962C8B-B14F-4D97-AF65-F5344CB8AC3E}">
        <p14:creationId xmlns:p14="http://schemas.microsoft.com/office/powerpoint/2010/main" val="1451980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15089AC1-BB68-4427-90FA-61ECB87F4F51}"/>
              </a:ext>
            </a:extLst>
          </p:cNvPr>
          <p:cNvSpPr txBox="1"/>
          <p:nvPr/>
        </p:nvSpPr>
        <p:spPr>
          <a:xfrm>
            <a:off x="914401" y="265044"/>
            <a:ext cx="10813774" cy="707886"/>
          </a:xfrm>
          <a:prstGeom prst="rect">
            <a:avLst/>
          </a:prstGeom>
          <a:noFill/>
        </p:spPr>
        <p:txBody>
          <a:bodyPr wrap="square" rtlCol="0">
            <a:spAutoFit/>
          </a:bodyPr>
          <a:lstStyle/>
          <a:p>
            <a:r>
              <a:rPr lang="en-US" sz="4000" dirty="0" err="1">
                <a:latin typeface="Times New Roman" panose="02020603050405020304" pitchFamily="18" charset="0"/>
                <a:cs typeface="Times New Roman" panose="02020603050405020304" pitchFamily="18" charset="0"/>
              </a:rPr>
              <a:t>Giao</a:t>
            </a:r>
            <a:r>
              <a:rPr lang="en-US" sz="4000" dirty="0">
                <a:latin typeface="Times New Roman" panose="02020603050405020304" pitchFamily="18" charset="0"/>
                <a:cs typeface="Times New Roman" panose="02020603050405020304" pitchFamily="18" charset="0"/>
              </a:rPr>
              <a:t> </a:t>
            </a:r>
            <a:r>
              <a:rPr lang="en-US" sz="4000" err="1">
                <a:latin typeface="Times New Roman" panose="02020603050405020304" pitchFamily="18" charset="0"/>
                <a:cs typeface="Times New Roman" panose="02020603050405020304" pitchFamily="18" charset="0"/>
              </a:rPr>
              <a:t>diện</a:t>
            </a:r>
            <a:r>
              <a:rPr lang="en-US" sz="4000">
                <a:latin typeface="Times New Roman" panose="02020603050405020304" pitchFamily="18" charset="0"/>
                <a:cs typeface="Times New Roman" panose="02020603050405020304" pitchFamily="18" charset="0"/>
              </a:rPr>
              <a:t> các chức năng của </a:t>
            </a:r>
            <a:r>
              <a:rPr lang="en-US" sz="4000" dirty="0" err="1">
                <a:latin typeface="Times New Roman" panose="02020603050405020304" pitchFamily="18" charset="0"/>
                <a:cs typeface="Times New Roman" panose="02020603050405020304" pitchFamily="18" charset="0"/>
              </a:rPr>
              <a:t>ứng</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dụng</a:t>
            </a:r>
            <a:r>
              <a:rPr lang="en-US" sz="4000" dirty="0">
                <a:latin typeface="Times New Roman" panose="02020603050405020304" pitchFamily="18" charset="0"/>
                <a:cs typeface="Times New Roman" panose="02020603050405020304" pitchFamily="18" charset="0"/>
              </a:rPr>
              <a:t> </a:t>
            </a:r>
          </a:p>
        </p:txBody>
      </p:sp>
      <p:sp>
        <p:nvSpPr>
          <p:cNvPr id="5" name="TextBox 2">
            <a:extLst>
              <a:ext uri="{FF2B5EF4-FFF2-40B4-BE49-F238E27FC236}">
                <a16:creationId xmlns:a16="http://schemas.microsoft.com/office/drawing/2014/main" id="{AFD64CFE-8FEF-46BB-A147-D12EF1D7FBA1}"/>
              </a:ext>
            </a:extLst>
          </p:cNvPr>
          <p:cNvSpPr txBox="1"/>
          <p:nvPr/>
        </p:nvSpPr>
        <p:spPr>
          <a:xfrm>
            <a:off x="914400" y="972930"/>
            <a:ext cx="5923722" cy="523220"/>
          </a:xfrm>
          <a:prstGeom prst="rect">
            <a:avLst/>
          </a:prstGeom>
          <a:noFill/>
        </p:spPr>
        <p:txBody>
          <a:bodyPr wrap="square" rtlCol="0">
            <a:spAutoFit/>
          </a:bodyPr>
          <a:lstStyle/>
          <a:p>
            <a:r>
              <a:rPr lang="en-US" sz="2800" dirty="0">
                <a:latin typeface="Times New Roman" pitchFamily="18" charset="0"/>
                <a:cs typeface="Times New Roman" pitchFamily="18" charset="0"/>
              </a:rPr>
              <a:t>6</a:t>
            </a:r>
            <a:r>
              <a:rPr lang="en-US" sz="2800">
                <a:latin typeface="Times New Roman" pitchFamily="18" charset="0"/>
                <a:cs typeface="Times New Roman" pitchFamily="18" charset="0"/>
              </a:rPr>
              <a:t>. </a:t>
            </a:r>
            <a:r>
              <a:rPr lang="en-US" sz="2800" err="1">
                <a:latin typeface="Times New Roman" pitchFamily="18" charset="0"/>
                <a:cs typeface="Times New Roman" pitchFamily="18" charset="0"/>
              </a:rPr>
              <a:t>Giao</a:t>
            </a:r>
            <a:r>
              <a:rPr lang="en-US" sz="2800">
                <a:latin typeface="Times New Roman" pitchFamily="18" charset="0"/>
                <a:cs typeface="Times New Roman" pitchFamily="18" charset="0"/>
              </a:rPr>
              <a:t> diện đánh giá món ăn </a:t>
            </a:r>
            <a:endParaRPr lang="en-US" sz="2800" dirty="0">
              <a:latin typeface="Times New Roman" pitchFamily="18" charset="0"/>
              <a:cs typeface="Times New Roman" pitchFamily="18" charset="0"/>
            </a:endParaRPr>
          </a:p>
        </p:txBody>
      </p:sp>
      <p:pic>
        <p:nvPicPr>
          <p:cNvPr id="7" name="Hình ảnh 6">
            <a:extLst>
              <a:ext uri="{FF2B5EF4-FFF2-40B4-BE49-F238E27FC236}">
                <a16:creationId xmlns:a16="http://schemas.microsoft.com/office/drawing/2014/main" id="{7FD3F426-1A13-4EFB-9CC6-CFC7F26CCA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196" y="1496150"/>
            <a:ext cx="3293787" cy="5096806"/>
          </a:xfrm>
          <a:prstGeom prst="rect">
            <a:avLst/>
          </a:prstGeom>
        </p:spPr>
      </p:pic>
      <p:sp>
        <p:nvSpPr>
          <p:cNvPr id="8" name="Hộp Văn bản 7">
            <a:extLst>
              <a:ext uri="{FF2B5EF4-FFF2-40B4-BE49-F238E27FC236}">
                <a16:creationId xmlns:a16="http://schemas.microsoft.com/office/drawing/2014/main" id="{BBC51ED2-FE92-4381-9145-FD6BA86B611B}"/>
              </a:ext>
            </a:extLst>
          </p:cNvPr>
          <p:cNvSpPr txBox="1"/>
          <p:nvPr/>
        </p:nvSpPr>
        <p:spPr>
          <a:xfrm>
            <a:off x="5208104" y="1815548"/>
            <a:ext cx="3790122" cy="1569660"/>
          </a:xfrm>
          <a:prstGeom prst="rect">
            <a:avLst/>
          </a:prstGeom>
          <a:noFill/>
        </p:spPr>
        <p:txBody>
          <a:bodyPr wrap="square" rtlCol="0">
            <a:spAutoFit/>
          </a:bodyPr>
          <a:lstStyle/>
          <a:p>
            <a:r>
              <a:rPr lang="en-US" sz="2400">
                <a:latin typeface="Times New Roman" panose="02020603050405020304" pitchFamily="18" charset="0"/>
                <a:cs typeface="Times New Roman" panose="02020603050405020304" pitchFamily="18" charset="0"/>
              </a:rPr>
              <a:t>Có 5 mức đánh giá chất l</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ợng món ăn (t</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ơng ứng với số sao), ng</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ời dùng lựa chọn và để lại bình luận</a:t>
            </a:r>
          </a:p>
        </p:txBody>
      </p:sp>
    </p:spTree>
    <p:extLst>
      <p:ext uri="{BB962C8B-B14F-4D97-AF65-F5344CB8AC3E}">
        <p14:creationId xmlns:p14="http://schemas.microsoft.com/office/powerpoint/2010/main" val="26040562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Vòng tròn">
  <a:themeElements>
    <a:clrScheme name="Vòng tròn">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Vòng tròn">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òng tròn">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TM04033919[[fn=Vòng tròn]]</Template>
  <TotalTime>197</TotalTime>
  <Words>888</Words>
  <Application>Microsoft Office PowerPoint</Application>
  <PresentationFormat>Màn hình rộng</PresentationFormat>
  <Paragraphs>63</Paragraphs>
  <Slides>15</Slides>
  <Notes>0</Notes>
  <HiddenSlides>0</HiddenSlides>
  <MMClips>0</MMClips>
  <ScaleCrop>false</ScaleCrop>
  <HeadingPairs>
    <vt:vector size="6" baseType="variant">
      <vt:variant>
        <vt:lpstr>Phông được Dùng</vt:lpstr>
      </vt:variant>
      <vt:variant>
        <vt:i4>4</vt:i4>
      </vt:variant>
      <vt:variant>
        <vt:lpstr>Chủ đề</vt:lpstr>
      </vt:variant>
      <vt:variant>
        <vt:i4>1</vt:i4>
      </vt:variant>
      <vt:variant>
        <vt:lpstr>Tiêu đề Bản chiếu</vt:lpstr>
      </vt:variant>
      <vt:variant>
        <vt:i4>15</vt:i4>
      </vt:variant>
    </vt:vector>
  </HeadingPairs>
  <TitlesOfParts>
    <vt:vector size="20" baseType="lpstr">
      <vt:lpstr>Arial</vt:lpstr>
      <vt:lpstr>Times New Roman</vt:lpstr>
      <vt:lpstr>Trebuchet MS</vt:lpstr>
      <vt:lpstr>Tw Cen MT</vt:lpstr>
      <vt:lpstr>Vòng tròn</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 trình bày PowerPoint</dc:title>
  <dc:creator>Dragon Sin</dc:creator>
  <cp:lastModifiedBy>Sin Dragon</cp:lastModifiedBy>
  <cp:revision>21</cp:revision>
  <dcterms:created xsi:type="dcterms:W3CDTF">2018-04-06T08:21:31Z</dcterms:created>
  <dcterms:modified xsi:type="dcterms:W3CDTF">2018-04-07T08:44:35Z</dcterms:modified>
</cp:coreProperties>
</file>

<file path=docProps/thumbnail.jpeg>
</file>